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3"/>
  </p:notesMasterIdLst>
  <p:sldIdLst>
    <p:sldId id="29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96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38" autoAdjust="0"/>
  </p:normalViewPr>
  <p:slideViewPr>
    <p:cSldViewPr>
      <p:cViewPr>
        <p:scale>
          <a:sx n="170" d="100"/>
          <a:sy n="170" d="100"/>
        </p:scale>
        <p:origin x="-1440" y="-4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D9D91-0659-4EC1-BD38-0A4DA0E030B9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C8ED9-0910-4F9B-9594-1C39E54368F2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096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 </a:t>
            </a:r>
            <a:r>
              <a:rPr lang="vi-VN" smtClean="0"/>
              <a:t>thanh điều hướng </a:t>
            </a:r>
            <a:r>
              <a:rPr lang="vi-VN" spc="-4" smtClean="0"/>
              <a:t>và </a:t>
            </a:r>
            <a:r>
              <a:rPr lang="vi-VN" smtClean="0"/>
              <a:t>phân </a:t>
            </a:r>
            <a:r>
              <a:rPr lang="vi-VN" spc="-2" smtClean="0"/>
              <a:t>chia </a:t>
            </a:r>
            <a:r>
              <a:rPr lang="vi-VN" smtClean="0"/>
              <a:t>bố </a:t>
            </a:r>
            <a:r>
              <a:rPr lang="vi-VN" spc="-2" smtClean="0"/>
              <a:t>cục</a:t>
            </a:r>
            <a:r>
              <a:rPr lang="vi-VN" spc="-24" smtClean="0"/>
              <a:t> </a:t>
            </a:r>
            <a:r>
              <a:rPr lang="vi-VN" spc="-2" smtClean="0"/>
              <a:t>trang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 </a:t>
            </a:r>
            <a:r>
              <a:rPr lang="vi-VN" smtClean="0"/>
              <a:t>thanh điều hướng </a:t>
            </a:r>
            <a:r>
              <a:rPr lang="vi-VN" spc="-4" smtClean="0"/>
              <a:t>và </a:t>
            </a:r>
            <a:r>
              <a:rPr lang="vi-VN" smtClean="0"/>
              <a:t>phân </a:t>
            </a:r>
            <a:r>
              <a:rPr lang="vi-VN" spc="-2" smtClean="0"/>
              <a:t>chia </a:t>
            </a:r>
            <a:r>
              <a:rPr lang="vi-VN" smtClean="0"/>
              <a:t>bố </a:t>
            </a:r>
            <a:r>
              <a:rPr lang="vi-VN" spc="-2" smtClean="0"/>
              <a:t>cục</a:t>
            </a:r>
            <a:r>
              <a:rPr lang="vi-VN" spc="-24" smtClean="0"/>
              <a:t> </a:t>
            </a:r>
            <a:r>
              <a:rPr lang="vi-VN" spc="-2" smtClean="0"/>
              <a:t>trang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 </a:t>
            </a:r>
            <a:r>
              <a:rPr lang="vi-VN" smtClean="0"/>
              <a:t>thanh điều hướng </a:t>
            </a:r>
            <a:r>
              <a:rPr lang="vi-VN" spc="-4" smtClean="0"/>
              <a:t>và </a:t>
            </a:r>
            <a:r>
              <a:rPr lang="vi-VN" smtClean="0"/>
              <a:t>phân </a:t>
            </a:r>
            <a:r>
              <a:rPr lang="vi-VN" spc="-2" smtClean="0"/>
              <a:t>chia </a:t>
            </a:r>
            <a:r>
              <a:rPr lang="vi-VN" smtClean="0"/>
              <a:t>bố </a:t>
            </a:r>
            <a:r>
              <a:rPr lang="vi-VN" spc="-2" smtClean="0"/>
              <a:t>cục</a:t>
            </a:r>
            <a:r>
              <a:rPr lang="vi-VN" spc="-24" smtClean="0"/>
              <a:t> </a:t>
            </a:r>
            <a:r>
              <a:rPr lang="vi-VN" spc="-2" smtClean="0"/>
              <a:t>trang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08: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TẠO HỖ TRỢ ĐIỀU HƯỚNG 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VÀ BỐ CỤC TRANG</a:t>
            </a:r>
          </a:p>
        </p:txBody>
      </p:sp>
    </p:spTree>
    <p:extLst>
      <p:ext uri="{BB962C8B-B14F-4D97-AF65-F5344CB8AC3E}">
        <p14:creationId xmlns:p14="http://schemas.microsoft.com/office/powerpoint/2010/main" val="331036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6-7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41929" y="1096411"/>
            <a:ext cx="1674104" cy="10168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0682" y="1316271"/>
            <a:ext cx="831221" cy="50104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9" algn="ctr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phần của một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r>
              <a:rPr sz="700" b="1" spc="-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r>
              <a:rPr sz="700" b="1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menu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5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khác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5455"/>
            <a:ext cx="1684006" cy="1016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72438" y="1447541"/>
            <a:ext cx="764381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0115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Được tạo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endParaRPr sz="700">
              <a:latin typeface="Arial"/>
              <a:cs typeface="Arial"/>
            </a:endParaRPr>
          </a:p>
          <a:p>
            <a:pPr marL="5571" marR="2229" algn="ctr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 điều  hướng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5" y="1537151"/>
            <a:ext cx="1448997" cy="1270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91621" y="2104435"/>
            <a:ext cx="851575" cy="3488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83015">
              <a:lnSpc>
                <a:spcPts val="717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Cho phép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người</a:t>
            </a:r>
            <a:endParaRPr sz="700">
              <a:latin typeface="Arial"/>
              <a:cs typeface="Arial"/>
            </a:endParaRPr>
          </a:p>
          <a:p>
            <a:pPr marL="60172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dùng điều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endParaRPr sz="700">
              <a:latin typeface="Arial"/>
              <a:cs typeface="Arial"/>
            </a:endParaRPr>
          </a:p>
          <a:p>
            <a:pPr marL="5571" marR="2229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thông qua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các trang 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88086" y="1366353"/>
            <a:ext cx="344719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7-7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08922" y="1133139"/>
            <a:ext cx="1715692" cy="1071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3421" y="1352886"/>
            <a:ext cx="812792" cy="55546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157" marR="12257" indent="-557" algn="ctr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 một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700" b="1" spc="-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dung 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độc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lập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 dirty="0">
              <a:latin typeface="Arial"/>
              <a:cs typeface="Arial"/>
            </a:endParaRPr>
          </a:p>
          <a:p>
            <a:pPr marL="5293" marR="2229" algn="ctr"/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nội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dung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61923" y="1027715"/>
            <a:ext cx="1764542" cy="1150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4822" y="1287024"/>
            <a:ext cx="883383" cy="54395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4351" marR="2229" indent="-59058" algn="just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Nguồn cho các từ  khóa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bài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viết</a:t>
            </a:r>
            <a:r>
              <a:rPr sz="700" b="1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endParaRPr sz="700" dirty="0">
              <a:latin typeface="Arial"/>
              <a:cs typeface="Arial"/>
            </a:endParaRPr>
          </a:p>
          <a:p>
            <a:pPr marL="38165" marR="29807" indent="-5571" algn="just"/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bài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Blog,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tức  </a:t>
            </a:r>
            <a:r>
              <a:rPr sz="700" b="1" spc="-13" dirty="0">
                <a:solidFill>
                  <a:srgbClr val="FFFFFF"/>
                </a:solidFill>
                <a:latin typeface="Arial"/>
                <a:cs typeface="Arial"/>
              </a:rPr>
              <a:t>Story,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bình luận,  đánh giá,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700" b="1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3" dirty="0">
                <a:solidFill>
                  <a:srgbClr val="FFFFFF"/>
                </a:solidFill>
                <a:latin typeface="Arial"/>
                <a:cs typeface="Arial"/>
              </a:rPr>
              <a:t>vv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4" y="1550755"/>
            <a:ext cx="1451638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84359" y="2179558"/>
            <a:ext cx="865878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56002" marR="2229" indent="-150709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khép kín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đứng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trên chính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nó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03589" y="1366353"/>
            <a:ext cx="546648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Article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59462"/>
            <a:ext cx="372866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1-7</a:t>
            </a:r>
            <a:endParaRPr lang="vi-VN" dirty="0"/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72976" y="1631013"/>
            <a:ext cx="1439756" cy="665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0321" y="1863966"/>
            <a:ext cx="216194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Mark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90308" y="1557556"/>
            <a:ext cx="1472102" cy="7400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99844" y="1827748"/>
            <a:ext cx="245350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Meter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58218" y="1952726"/>
            <a:ext cx="1246996" cy="956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74224" y="2474043"/>
            <a:ext cx="214544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ime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438529"/>
            <a:ext cx="1094505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34275" y="1679474"/>
            <a:ext cx="653755" cy="37467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985"/>
              </a:lnSpc>
              <a:spcBef>
                <a:spcPts val="42"/>
              </a:spcBef>
            </a:pPr>
            <a:r>
              <a:rPr sz="1000" b="1" spc="-7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b="1" spc="-2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000" b="1" spc="-2" dirty="0">
                <a:solidFill>
                  <a:srgbClr val="FFFFFF"/>
                </a:solidFill>
                <a:latin typeface="Arial"/>
                <a:cs typeface="Arial"/>
              </a:rPr>
              <a:t>-level</a:t>
            </a:r>
            <a:endParaRPr sz="1000" dirty="0">
              <a:latin typeface="Arial"/>
              <a:cs typeface="Arial"/>
            </a:endParaRPr>
          </a:p>
          <a:p>
            <a:pPr marL="145137" marR="7522" indent="-133716">
              <a:lnSpc>
                <a:spcPct val="70000"/>
              </a:lnSpc>
              <a:spcBef>
                <a:spcPts val="173"/>
              </a:spcBef>
            </a:pPr>
            <a:r>
              <a:rPr sz="1000" b="1" spc="-2" dirty="0">
                <a:solidFill>
                  <a:srgbClr val="FFFFFF"/>
                </a:solidFill>
                <a:latin typeface="Arial"/>
                <a:cs typeface="Arial"/>
              </a:rPr>
              <a:t>Sem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b="1" spc="-2" dirty="0">
                <a:solidFill>
                  <a:srgbClr val="FFFFFF"/>
                </a:solidFill>
                <a:latin typeface="Arial"/>
                <a:cs typeface="Arial"/>
              </a:rPr>
              <a:t>ntic 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Tags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014" y="500594"/>
            <a:ext cx="3680916" cy="358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674" y="870599"/>
            <a:ext cx="3680255" cy="38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428" y="592733"/>
            <a:ext cx="3495578" cy="52884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inline.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686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75744" y="1047440"/>
            <a:ext cx="1424572" cy="8447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31358" y="1319672"/>
            <a:ext cx="391680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Pro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ress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2-7</a:t>
            </a:r>
            <a:endParaRPr lang="vi-VN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373" y="636626"/>
            <a:ext cx="3683556" cy="31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5052" y="704697"/>
            <a:ext cx="3497954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&lt;mark&gt;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đánh dấu hoặc làm nổi bật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văn</a:t>
            </a:r>
            <a:r>
              <a:rPr spc="8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373" y="986906"/>
            <a:ext cx="3683556" cy="3101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052" y="1055091"/>
            <a:ext cx="3497954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&lt;mark&gt; có thể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làm </a:t>
            </a:r>
            <a:r>
              <a:rPr spc="-4" dirty="0">
                <a:latin typeface="Arial"/>
                <a:cs typeface="Arial"/>
              </a:rPr>
              <a:t>nổi bật </a:t>
            </a:r>
            <a:r>
              <a:rPr spc="-2" dirty="0">
                <a:latin typeface="Arial"/>
                <a:cs typeface="Arial"/>
              </a:rPr>
              <a:t>các từ mà </a:t>
            </a:r>
            <a:r>
              <a:rPr spc="-4" dirty="0">
                <a:latin typeface="Arial"/>
                <a:cs typeface="Arial"/>
              </a:rPr>
              <a:t>người dùng </a:t>
            </a:r>
            <a:r>
              <a:rPr spc="-2" dirty="0">
                <a:latin typeface="Arial"/>
                <a:cs typeface="Arial"/>
              </a:rPr>
              <a:t>đã tìm</a:t>
            </a:r>
            <a:r>
              <a:rPr spc="1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kiếm.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3-7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51606" y="463550"/>
            <a:ext cx="3758812" cy="301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1606" y="692150"/>
            <a:ext cx="3746045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30794"/>
              </p:ext>
            </p:extLst>
          </p:nvPr>
        </p:nvGraphicFramePr>
        <p:xfrm>
          <a:off x="148034" y="1682750"/>
          <a:ext cx="3735547" cy="748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121"/>
                <a:gridCol w="753450"/>
                <a:gridCol w="2298976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datetime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datetime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Cung cấp ngày tháng cho phần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Pubdate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pubdate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ngày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thời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gian công bố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tài</a:t>
                      </a:r>
                      <a:r>
                        <a:rPr sz="6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liệu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22411" y="463550"/>
            <a:ext cx="3586795" cy="91164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&lt;time&gt;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thời gian hoặc ngày tháng theo lịch</a:t>
            </a:r>
            <a:r>
              <a:rPr spc="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dương.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5571" marR="22565" algn="just">
              <a:lnSpc>
                <a:spcPct val="8650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Có thể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mã </a:t>
            </a:r>
            <a:r>
              <a:rPr spc="-4" dirty="0">
                <a:latin typeface="Arial"/>
                <a:cs typeface="Arial"/>
              </a:rPr>
              <a:t>hóa 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thời </a:t>
            </a:r>
            <a:r>
              <a:rPr spc="-4" dirty="0">
                <a:latin typeface="Arial"/>
                <a:cs typeface="Arial"/>
              </a:rPr>
              <a:t>gian </a:t>
            </a:r>
            <a:r>
              <a:rPr spc="-2" dirty="0">
                <a:latin typeface="Arial"/>
                <a:cs typeface="Arial"/>
              </a:rPr>
              <a:t>trong một </a:t>
            </a:r>
            <a:r>
              <a:rPr spc="-4" dirty="0">
                <a:latin typeface="Arial"/>
                <a:cs typeface="Arial"/>
              </a:rPr>
              <a:t>định dạng </a:t>
            </a:r>
            <a:r>
              <a:rPr spc="-2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có  thể </a:t>
            </a:r>
            <a:r>
              <a:rPr spc="-2" dirty="0">
                <a:latin typeface="Arial"/>
                <a:cs typeface="Arial"/>
              </a:rPr>
              <a:t>đọc được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chọn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một thời gian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một khoảng time-  zone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136780" indent="-120623" algn="just"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&lt;time&gt;.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4-7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17502"/>
            <a:ext cx="3437105" cy="124042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&lt;time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datetime=”13:00”&gt;1pm&lt;/time&gt;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&lt;time datetime=”2011-07-15”&gt;July 15th,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2011&lt;/time&gt;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&lt;time datetime=”2011-07-15T13:00”&gt;1pm </a:t>
            </a:r>
            <a:r>
              <a:rPr sz="700" dirty="0">
                <a:latin typeface="Courier New"/>
                <a:cs typeface="Courier New"/>
              </a:rPr>
              <a:t>on </a:t>
            </a:r>
            <a:r>
              <a:rPr sz="700" spc="-2" dirty="0">
                <a:latin typeface="Courier New"/>
                <a:cs typeface="Courier New"/>
              </a:rPr>
              <a:t>July</a:t>
            </a:r>
            <a:r>
              <a:rPr sz="700" spc="4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14th&lt;/time&gt;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206145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5-7</a:t>
            </a:r>
            <a:endParaRPr lang="vi-VN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373" y="500594"/>
            <a:ext cx="3683556" cy="306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920" y="566626"/>
            <a:ext cx="3498086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&lt;meter&gt;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đánh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dấu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hoặc giá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trị đo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lường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phạm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</a:t>
            </a:r>
            <a:r>
              <a:rPr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373" y="819043"/>
            <a:ext cx="3683556" cy="6515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920" y="1244175"/>
            <a:ext cx="3498086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cũng 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dạng phân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đoạn.</a:t>
            </a:r>
            <a:endParaRPr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5350" y="1559654"/>
            <a:ext cx="3563856" cy="36582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206145">
              <a:spcBef>
                <a:spcPts val="1005"/>
              </a:spcBef>
            </a:pPr>
            <a:r>
              <a:rPr sz="700" spc="-2" dirty="0">
                <a:latin typeface="Courier New"/>
                <a:cs typeface="Courier New"/>
              </a:rPr>
              <a:t>&lt;meter value=”2” min=”0” max=”10”&gt;2 out of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10&lt;/meter&gt;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245350" y="844550"/>
            <a:ext cx="3307554" cy="23645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chiều </a:t>
            </a:r>
            <a:r>
              <a:rPr dirty="0">
                <a:latin typeface="Arial"/>
                <a:cs typeface="Arial"/>
              </a:rPr>
              <a:t>cao </a:t>
            </a:r>
            <a:r>
              <a:rPr spc="-2" dirty="0">
                <a:latin typeface="Arial"/>
                <a:cs typeface="Arial"/>
              </a:rPr>
              <a:t>chiều rộng </a:t>
            </a:r>
            <a:r>
              <a:rPr dirty="0">
                <a:latin typeface="Arial"/>
                <a:cs typeface="Arial"/>
              </a:rPr>
              <a:t>thì </a:t>
            </a:r>
            <a:r>
              <a:rPr spc="-2" dirty="0">
                <a:latin typeface="Arial"/>
                <a:cs typeface="Arial"/>
              </a:rPr>
              <a:t>không được </a:t>
            </a:r>
            <a:r>
              <a:rPr spc="-4" dirty="0">
                <a:latin typeface="Arial"/>
                <a:cs typeface="Arial"/>
              </a:rPr>
              <a:t>biểu </a:t>
            </a:r>
            <a:r>
              <a:rPr spc="-2" dirty="0">
                <a:latin typeface="Arial"/>
                <a:cs typeface="Arial"/>
              </a:rPr>
              <a:t>diễn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động </a:t>
            </a:r>
            <a:r>
              <a:rPr spc="-2" dirty="0" err="1">
                <a:latin typeface="Arial"/>
                <a:cs typeface="Arial"/>
              </a:rPr>
              <a:t>bằng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thẻ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2" dirty="0" smtClean="0">
                <a:latin typeface="Arial"/>
                <a:cs typeface="Arial"/>
              </a:rPr>
              <a:t>&lt;meter</a:t>
            </a:r>
            <a:r>
              <a:rPr spc="-2" dirty="0">
                <a:latin typeface="Arial"/>
                <a:cs typeface="Arial"/>
              </a:rPr>
              <a:t>&gt;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6-7</a:t>
            </a:r>
            <a:endParaRPr lang="vi-VN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4740" y="687637"/>
            <a:ext cx="3579915" cy="1901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27776"/>
              </p:ext>
            </p:extLst>
          </p:nvPr>
        </p:nvGraphicFramePr>
        <p:xfrm>
          <a:off x="198041" y="691322"/>
          <a:ext cx="3576614" cy="1890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872"/>
                <a:gridCol w="658456"/>
                <a:gridCol w="2304286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tình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form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6690" algn="l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form_id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Chỉ 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form mà 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meter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sẽ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đặt trong</a:t>
                      </a:r>
                      <a:r>
                        <a:rPr sz="6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đó.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914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high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00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tầm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cao.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low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dụng để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một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loạt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được coi là  thấp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phải lớn hơn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thuộc tính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min.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max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lớn nhất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phạm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vi.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min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nhỏ nhất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phạm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vi.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optimum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tối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ưu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thẻ</a:t>
                      </a:r>
                      <a:r>
                        <a:rPr sz="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&lt;meter&gt;.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value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6690" algn="l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thẻ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&lt;meter&gt;.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5350" y="451510"/>
            <a:ext cx="140113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&lt;meter&gt;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vi-VN" dirty="0" smtClean="0"/>
              <a:t>THẺ </a:t>
            </a:r>
            <a:r>
              <a:rPr lang="vi-VN" spc="-2" dirty="0"/>
              <a:t>NGỮ NGHĨA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spc="2" dirty="0"/>
              <a:t>7-7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373" y="500595"/>
            <a:ext cx="3683556" cy="31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5350" y="2001188"/>
            <a:ext cx="3487656" cy="36582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206145">
              <a:spcBef>
                <a:spcPts val="1007"/>
              </a:spcBef>
            </a:pPr>
            <a:r>
              <a:rPr sz="700" spc="-2" dirty="0">
                <a:latin typeface="Courier New"/>
                <a:cs typeface="Courier New"/>
              </a:rPr>
              <a:t>&lt;progress value=”24”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max=”120”&gt;&lt;/progress&gt;</a:t>
            </a:r>
            <a:endParaRPr sz="700" dirty="0">
              <a:latin typeface="Courier New"/>
              <a:cs typeface="Courier New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72778"/>
              </p:ext>
            </p:extLst>
          </p:nvPr>
        </p:nvGraphicFramePr>
        <p:xfrm>
          <a:off x="202331" y="1029940"/>
          <a:ext cx="3564731" cy="7207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884"/>
                <a:gridCol w="897591"/>
                <a:gridCol w="2015256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tình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6416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max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000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Chỉ ra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lớn nhất có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là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thập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phân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15870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value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3429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6690">
                        <a:lnSpc>
                          <a:spcPts val="152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number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000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600" spc="5" dirty="0" smtClean="0">
                          <a:latin typeface="+mn-lt"/>
                          <a:cs typeface="Arial"/>
                        </a:rPr>
                        <a:t>Chỉ ra giá </a:t>
                      </a:r>
                      <a:r>
                        <a:rPr lang="vi-VN" sz="600" spc="0" dirty="0" smtClean="0">
                          <a:latin typeface="+mn-lt"/>
                          <a:cs typeface="Arial"/>
                        </a:rPr>
                        <a:t>trị </a:t>
                      </a:r>
                      <a:r>
                        <a:rPr lang="vi-VN" sz="600" spc="5" dirty="0" smtClean="0">
                          <a:latin typeface="+mn-lt"/>
                          <a:cs typeface="Arial"/>
                        </a:rPr>
                        <a:t>biên </a:t>
                      </a:r>
                      <a:r>
                        <a:rPr lang="vi-VN" sz="600" spc="10" dirty="0" smtClean="0">
                          <a:latin typeface="+mn-lt"/>
                          <a:cs typeface="Arial"/>
                        </a:rPr>
                        <a:t>nhỏ nhất có </a:t>
                      </a:r>
                      <a:r>
                        <a:rPr lang="vi-VN" sz="600" spc="5" dirty="0" smtClean="0">
                          <a:latin typeface="+mn-lt"/>
                          <a:cs typeface="Arial"/>
                        </a:rPr>
                        <a:t>thể là </a:t>
                      </a:r>
                      <a:r>
                        <a:rPr lang="vi-VN" sz="600" spc="10" dirty="0" smtClean="0">
                          <a:latin typeface="+mn-lt"/>
                          <a:cs typeface="Arial"/>
                        </a:rPr>
                        <a:t>số </a:t>
                      </a:r>
                      <a:r>
                        <a:rPr lang="vi-VN" sz="600" spc="5" dirty="0" smtClean="0">
                          <a:latin typeface="+mn-lt"/>
                          <a:cs typeface="Arial"/>
                        </a:rPr>
                        <a:t>thập</a:t>
                      </a:r>
                      <a:r>
                        <a:rPr lang="vi-VN" sz="600" spc="-60" dirty="0" smtClean="0">
                          <a:latin typeface="+mn-lt"/>
                          <a:cs typeface="Arial"/>
                        </a:rPr>
                        <a:t> </a:t>
                      </a:r>
                      <a:r>
                        <a:rPr lang="vi-VN" sz="600" spc="10" dirty="0" smtClean="0">
                          <a:latin typeface="+mn-lt"/>
                          <a:cs typeface="Arial"/>
                        </a:rPr>
                        <a:t>phân</a:t>
                      </a:r>
                      <a:endParaRPr lang="vi-VN" sz="600" dirty="0" smtClean="0"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235051" y="506599"/>
            <a:ext cx="3539603" cy="467339"/>
          </a:xfrm>
          <a:prstGeom prst="rect">
            <a:avLst/>
          </a:prstGeom>
        </p:spPr>
        <p:txBody>
          <a:bodyPr vert="horz" wrap="square" lIns="0" tIns="66579" rIns="0" bIns="0" rtlCol="0">
            <a:spAutoFit/>
          </a:bodyPr>
          <a:lstStyle/>
          <a:p>
            <a:pPr marL="5571">
              <a:spcBef>
                <a:spcPts val="52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&lt;progress&gt;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JavaScript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công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việc.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136223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Danh sách thuộc tính của </a:t>
            </a:r>
            <a:r>
              <a:rPr spc="2" dirty="0">
                <a:latin typeface="Calibri"/>
                <a:cs typeface="Calibri"/>
              </a:rPr>
              <a:t>thẻ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&lt;progress&gt;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38769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003" y="59462"/>
            <a:ext cx="288121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CÁC </a:t>
            </a:r>
            <a:r>
              <a:rPr lang="en-US" dirty="0" smtClean="0"/>
              <a:t>PHẦN TỬ HTML5 LAYOUT 1-8</a:t>
            </a:r>
            <a:endParaRPr lang="vi-VN"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11" name="object 3"/>
          <p:cNvSpPr/>
          <p:nvPr/>
        </p:nvSpPr>
        <p:spPr>
          <a:xfrm>
            <a:off x="256793" y="445541"/>
            <a:ext cx="3492403" cy="2331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76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473150"/>
            <a:ext cx="2463406" cy="1265089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spc="4" dirty="0">
                <a:latin typeface="Calibri"/>
                <a:cs typeface="Calibri"/>
              </a:rPr>
              <a:t>ngữ </a:t>
            </a:r>
            <a:r>
              <a:rPr sz="900" spc="2" dirty="0">
                <a:latin typeface="Calibri"/>
                <a:cs typeface="Calibri"/>
              </a:rPr>
              <a:t>nghĩa các </a:t>
            </a:r>
            <a:r>
              <a:rPr sz="900" spc="4" dirty="0">
                <a:latin typeface="Calibri"/>
                <a:cs typeface="Calibri"/>
              </a:rPr>
              <a:t>thẻ</a:t>
            </a:r>
            <a:r>
              <a:rPr sz="900" spc="-26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HTML5.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spc="4" dirty="0">
                <a:latin typeface="Calibri"/>
                <a:cs typeface="Calibri"/>
              </a:rPr>
              <a:t>ngữ </a:t>
            </a:r>
            <a:r>
              <a:rPr sz="900" spc="2" dirty="0">
                <a:latin typeface="Calibri"/>
                <a:cs typeface="Calibri"/>
              </a:rPr>
              <a:t>nghĩa các </a:t>
            </a:r>
            <a:r>
              <a:rPr sz="900" spc="4" dirty="0">
                <a:latin typeface="Calibri"/>
                <a:cs typeface="Calibri"/>
              </a:rPr>
              <a:t>thẻ bố cục</a:t>
            </a:r>
            <a:r>
              <a:rPr sz="900" spc="-26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4" dirty="0">
                <a:latin typeface="Calibri"/>
                <a:cs typeface="Calibri"/>
              </a:rPr>
              <a:t>Ứng </a:t>
            </a:r>
            <a:r>
              <a:rPr sz="900" spc="4" dirty="0">
                <a:latin typeface="Calibri"/>
                <a:cs typeface="Calibri"/>
              </a:rPr>
              <a:t>dụng của thanh điều</a:t>
            </a:r>
            <a:r>
              <a:rPr sz="900" spc="-9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hướng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</a:t>
            </a:r>
            <a:r>
              <a:rPr sz="900" spc="4" dirty="0">
                <a:latin typeface="Calibri"/>
                <a:cs typeface="Calibri"/>
              </a:rPr>
              <a:t>thanh điều hướng dạng </a:t>
            </a:r>
            <a:r>
              <a:rPr sz="900" dirty="0">
                <a:latin typeface="Calibri"/>
                <a:cs typeface="Calibri"/>
              </a:rPr>
              <a:t>văn </a:t>
            </a:r>
            <a:r>
              <a:rPr sz="900" spc="4" dirty="0">
                <a:latin typeface="Calibri"/>
                <a:cs typeface="Calibri"/>
              </a:rPr>
              <a:t>bản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đồ</a:t>
            </a:r>
            <a:r>
              <a:rPr sz="900" spc="-18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họa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bản đồ </a:t>
            </a:r>
            <a:r>
              <a:rPr sz="900" spc="2" dirty="0">
                <a:latin typeface="Calibri"/>
                <a:cs typeface="Calibri"/>
              </a:rPr>
              <a:t>hình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ảnh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Phân </a:t>
            </a:r>
            <a:r>
              <a:rPr sz="900" spc="2" dirty="0">
                <a:latin typeface="Calibri"/>
                <a:cs typeface="Calibri"/>
              </a:rPr>
              <a:t>chia </a:t>
            </a:r>
            <a:r>
              <a:rPr sz="900" spc="4" dirty="0">
                <a:latin typeface="Calibri"/>
                <a:cs typeface="Calibri"/>
              </a:rPr>
              <a:t>bố cục </a:t>
            </a:r>
            <a:r>
              <a:rPr sz="900" dirty="0">
                <a:latin typeface="Calibri"/>
                <a:cs typeface="Calibri"/>
              </a:rPr>
              <a:t>trang</a:t>
            </a:r>
            <a:r>
              <a:rPr sz="900" spc="-9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72777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92251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4" dirty="0"/>
              <a:t> </a:t>
            </a:r>
            <a:r>
              <a:rPr lang="vi-VN" spc="-2" dirty="0"/>
              <a:t>2-8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4656" y="530407"/>
            <a:ext cx="2112434" cy="25184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&lt;header&gt; Phần tử cung cấp thông tin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thiệu.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4373" y="466586"/>
            <a:ext cx="3683556" cy="6039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234656" y="832963"/>
            <a:ext cx="3482901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&lt;head&gt; 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thông </a:t>
            </a:r>
            <a:r>
              <a:rPr dirty="0">
                <a:latin typeface="Arial"/>
                <a:cs typeface="Arial"/>
              </a:rPr>
              <a:t>tin về </a:t>
            </a:r>
            <a:r>
              <a:rPr spc="-2" dirty="0">
                <a:latin typeface="Arial"/>
                <a:cs typeface="Arial"/>
              </a:rPr>
              <a:t>toàn bộ tài</a:t>
            </a:r>
            <a:r>
              <a:rPr spc="-9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4373" y="1090969"/>
            <a:ext cx="3717883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656" y="1118063"/>
            <a:ext cx="3549329" cy="178200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&lt;header&gt;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thân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bên  trong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thân.</a:t>
            </a:r>
            <a:endParaRPr dirty="0">
              <a:latin typeface="Arial"/>
              <a:cs typeface="Arial"/>
            </a:endParaRPr>
          </a:p>
          <a:p>
            <a:pPr marL="136780" indent="-120623">
              <a:spcBef>
                <a:spcPts val="7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&lt;header&gt;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217010">
              <a:spcBef>
                <a:spcPts val="136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R="2300190" algn="ctr"/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lang=”en”&gt;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30954"/>
            <a:r>
              <a:rPr sz="700" spc="-2" dirty="0">
                <a:latin typeface="Courier New"/>
                <a:cs typeface="Courier New"/>
              </a:rPr>
              <a:t>&lt;meta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charset=”utf-8”&gt;</a:t>
            </a:r>
            <a:endParaRPr sz="700" dirty="0">
              <a:latin typeface="Courier New"/>
              <a:cs typeface="Courier New"/>
            </a:endParaRPr>
          </a:p>
          <a:p>
            <a:pPr marL="430954"/>
            <a:r>
              <a:rPr sz="700" spc="-2" dirty="0">
                <a:latin typeface="Courier New"/>
                <a:cs typeface="Courier New"/>
              </a:rPr>
              <a:t>&lt;title&gt;My First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Page&lt;/title&gt;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323982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430954"/>
            <a:r>
              <a:rPr sz="700" spc="-2" dirty="0">
                <a:latin typeface="Courier New"/>
                <a:cs typeface="Courier New"/>
              </a:rPr>
              <a:t>&lt;header&gt;</a:t>
            </a:r>
            <a:endParaRPr sz="700" dirty="0">
              <a:latin typeface="Courier New"/>
              <a:cs typeface="Courier New"/>
            </a:endParaRPr>
          </a:p>
          <a:p>
            <a:pPr marL="537927"/>
            <a:r>
              <a:rPr sz="700" spc="-2" dirty="0">
                <a:latin typeface="Courier New"/>
                <a:cs typeface="Courier New"/>
              </a:rPr>
              <a:t>&lt;h1&gt;Sample Blog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&lt;/h1&gt;</a:t>
            </a:r>
            <a:endParaRPr sz="700" dirty="0">
              <a:latin typeface="Courier New"/>
              <a:cs typeface="Courier New"/>
            </a:endParaRPr>
          </a:p>
          <a:p>
            <a:pPr marL="430954"/>
            <a:r>
              <a:rPr sz="700" spc="-2" dirty="0">
                <a:latin typeface="Courier New"/>
                <a:cs typeface="Courier New"/>
              </a:rPr>
              <a:t>&lt;/header&gt;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217010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4452" y="2312869"/>
            <a:ext cx="1584325" cy="306070"/>
          </a:xfrm>
          <a:custGeom>
            <a:avLst/>
            <a:gdLst/>
            <a:ahLst/>
            <a:cxnLst/>
            <a:rect l="l" t="t" r="r" b="b"/>
            <a:pathLst>
              <a:path w="3657600" h="685800">
                <a:moveTo>
                  <a:pt x="0" y="685800"/>
                </a:moveTo>
                <a:lnTo>
                  <a:pt x="3657600" y="685800"/>
                </a:lnTo>
                <a:lnTo>
                  <a:pt x="3657600" y="0"/>
                </a:lnTo>
                <a:lnTo>
                  <a:pt x="0" y="0"/>
                </a:lnTo>
                <a:lnTo>
                  <a:pt x="0" y="6858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2448" y="514873"/>
            <a:ext cx="3495109" cy="164832"/>
          </a:xfrm>
          <a:prstGeom prst="rect">
            <a:avLst/>
          </a:prstGeom>
          <a:noFill/>
        </p:spPr>
        <p:txBody>
          <a:bodyPr wrap="square" lIns="40115" tIns="20057" rIns="40115" bIns="20057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&lt;header&gt; </a:t>
            </a:r>
            <a:r>
              <a:rPr lang="en-US" dirty="0" err="1" smtClean="0">
                <a:solidFill>
                  <a:schemeClr val="bg1"/>
                </a:solidFill>
              </a:rPr>
              <a:t>phần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cung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cấp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 smtClean="0">
                <a:solidFill>
                  <a:schemeClr val="bg1"/>
                </a:solidFill>
              </a:rPr>
              <a:t> tin </a:t>
            </a:r>
            <a:r>
              <a:rPr lang="en-US" dirty="0" err="1" smtClean="0">
                <a:solidFill>
                  <a:schemeClr val="bg1"/>
                </a:solidFill>
              </a:rPr>
              <a:t>giới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thiệu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73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0" y="56997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4" dirty="0"/>
              <a:t> </a:t>
            </a:r>
            <a:r>
              <a:rPr lang="vi-VN" spc="-2" dirty="0"/>
              <a:t>3-8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373" y="450943"/>
            <a:ext cx="368355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373" y="769256"/>
            <a:ext cx="3683556" cy="301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373" y="1090969"/>
            <a:ext cx="368355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4656" y="477639"/>
            <a:ext cx="3515772" cy="242248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01122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nav là một đoạn trong đó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khác hoặc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 nhau trong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là một đoạn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hướng.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hướng hữu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ích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việc xác định khối lượng lớn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 hướng.</a:t>
            </a:r>
            <a:endParaRPr dirty="0">
              <a:latin typeface="Arial"/>
              <a:cs typeface="Arial"/>
            </a:endParaRPr>
          </a:p>
          <a:p>
            <a:pPr marL="136780" indent="-120623">
              <a:spcBef>
                <a:spcPts val="7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059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&lt;nav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217010">
              <a:spcBef>
                <a:spcPts val="136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&lt;header&gt;</a:t>
            </a:r>
            <a:endParaRPr sz="700" dirty="0">
              <a:latin typeface="Courier New"/>
              <a:cs typeface="Courier New"/>
            </a:endParaRPr>
          </a:p>
          <a:p>
            <a:pPr marL="430954"/>
            <a:r>
              <a:rPr sz="700" spc="-2" dirty="0">
                <a:latin typeface="Courier New"/>
                <a:cs typeface="Courier New"/>
              </a:rPr>
              <a:t>&lt;h1&gt;Sample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Blog&lt;/h1&gt;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&lt;/header&gt;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&lt;nav&gt;</a:t>
            </a:r>
            <a:endParaRPr sz="700" dirty="0">
              <a:latin typeface="Courier New"/>
              <a:cs typeface="Courier New"/>
            </a:endParaRPr>
          </a:p>
          <a:p>
            <a:pPr marR="2480427" algn="ctr"/>
            <a:r>
              <a:rPr sz="700" dirty="0">
                <a:latin typeface="Courier New"/>
                <a:cs typeface="Courier New"/>
              </a:rPr>
              <a:t>&lt;ul&gt;</a:t>
            </a:r>
          </a:p>
          <a:p>
            <a:pPr marL="537927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&lt;li&gt; home</a:t>
            </a:r>
            <a:r>
              <a:rPr sz="700" spc="-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537927"/>
            <a:r>
              <a:rPr sz="700" spc="-2" dirty="0">
                <a:latin typeface="Courier New"/>
                <a:cs typeface="Courier New"/>
              </a:rPr>
              <a:t>&lt;li&gt; help</a:t>
            </a:r>
            <a:r>
              <a:rPr sz="700" spc="-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537927"/>
            <a:r>
              <a:rPr sz="700" spc="-2" dirty="0">
                <a:latin typeface="Courier New"/>
                <a:cs typeface="Courier New"/>
              </a:rPr>
              <a:t>&lt;li&gt; contact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R="2426941" algn="ctr"/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 dirty="0">
              <a:latin typeface="Courier New"/>
              <a:cs typeface="Courier New"/>
            </a:endParaRPr>
          </a:p>
          <a:p>
            <a:pPr marL="323982"/>
            <a:r>
              <a:rPr sz="700" spc="-2" dirty="0">
                <a:latin typeface="Courier New"/>
                <a:cs typeface="Courier New"/>
              </a:rPr>
              <a:t>&lt;/nav&gt;</a:t>
            </a:r>
            <a:endParaRPr sz="700" dirty="0">
              <a:latin typeface="Courier New"/>
              <a:cs typeface="Courier New"/>
            </a:endParaRPr>
          </a:p>
          <a:p>
            <a:pPr marL="16157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5431" y="1972791"/>
            <a:ext cx="1584325" cy="748171"/>
          </a:xfrm>
          <a:custGeom>
            <a:avLst/>
            <a:gdLst/>
            <a:ahLst/>
            <a:cxnLst/>
            <a:rect l="l" t="t" r="r" b="b"/>
            <a:pathLst>
              <a:path w="3657600" h="1676400">
                <a:moveTo>
                  <a:pt x="0" y="1676400"/>
                </a:moveTo>
                <a:lnTo>
                  <a:pt x="3657600" y="1676400"/>
                </a:lnTo>
                <a:lnTo>
                  <a:pt x="3657600" y="0"/>
                </a:lnTo>
                <a:lnTo>
                  <a:pt x="0" y="0"/>
                </a:lnTo>
                <a:lnTo>
                  <a:pt x="0" y="16764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714" y="1291349"/>
            <a:ext cx="1589425" cy="119028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>
              <a:spcBef>
                <a:spcPts val="42"/>
              </a:spcBef>
            </a:pPr>
            <a:r>
              <a:rPr lang="it-IT" sz="700" spc="-4" dirty="0">
                <a:latin typeface="Courier New"/>
                <a:cs typeface="Courier New"/>
              </a:rPr>
              <a:t>&lt;body&gt;</a:t>
            </a:r>
          </a:p>
          <a:p>
            <a:pPr>
              <a:spcBef>
                <a:spcPts val="42"/>
              </a:spcBef>
            </a:pPr>
            <a:r>
              <a:rPr lang="vi-VN" sz="700" spc="-4" dirty="0">
                <a:latin typeface="Courier New"/>
                <a:cs typeface="Courier New"/>
              </a:rPr>
              <a:t> </a:t>
            </a:r>
            <a:r>
              <a:rPr lang="vi-VN" sz="700" spc="-4" dirty="0" smtClean="0">
                <a:latin typeface="Courier New"/>
                <a:cs typeface="Courier New"/>
              </a:rPr>
              <a:t>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header&gt;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h1&gt;Sample Blog &lt;/h1&gt;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</a:t>
            </a:r>
            <a:r>
              <a:rPr lang="it-IT" sz="700" spc="-4" dirty="0" smtClean="0">
                <a:latin typeface="Courier New"/>
                <a:cs typeface="Courier New"/>
              </a:rPr>
              <a:t>&lt;/</a:t>
            </a:r>
            <a:r>
              <a:rPr lang="it-IT" sz="700" spc="-4" dirty="0">
                <a:latin typeface="Courier New"/>
                <a:cs typeface="Courier New"/>
              </a:rPr>
              <a:t>header&gt;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nav&gt;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 home &lt;/li&gt;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 help &lt;/li&gt;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 contact &lt;/li&gt;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&lt;/</a:t>
            </a:r>
            <a:r>
              <a:rPr lang="it-IT" sz="700" spc="-4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</a:t>
            </a:r>
            <a:r>
              <a:rPr lang="it-IT" sz="700" spc="-4" dirty="0" smtClean="0">
                <a:latin typeface="Courier New"/>
                <a:cs typeface="Courier New"/>
              </a:rPr>
              <a:t>&lt;/</a:t>
            </a:r>
            <a:r>
              <a:rPr lang="it-IT" sz="700" spc="-4" dirty="0">
                <a:latin typeface="Courier New"/>
                <a:cs typeface="Courier New"/>
              </a:rPr>
              <a:t>nav&gt;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0" y="65840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7" dirty="0"/>
              <a:t> </a:t>
            </a:r>
            <a:r>
              <a:rPr lang="vi-VN" spc="-4" dirty="0"/>
              <a:t>4-8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34128" y="403389"/>
            <a:ext cx="3512746" cy="84367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&lt;section&gt; là thanh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trọng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tài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505"/>
              </a:spcBef>
            </a:pP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định dạng </a:t>
            </a:r>
            <a:r>
              <a:rPr spc="-2" dirty="0">
                <a:latin typeface="Arial"/>
                <a:cs typeface="Arial"/>
              </a:rPr>
              <a:t>khác </a:t>
            </a:r>
            <a:r>
              <a:rPr spc="-4" dirty="0">
                <a:latin typeface="Arial"/>
                <a:cs typeface="Arial"/>
              </a:rPr>
              <a:t>nhau. </a:t>
            </a:r>
            <a:r>
              <a:rPr dirty="0">
                <a:latin typeface="Arial"/>
                <a:cs typeface="Arial"/>
              </a:rPr>
              <a:t>Ví </a:t>
            </a:r>
            <a:r>
              <a:rPr spc="-2" dirty="0">
                <a:latin typeface="Arial"/>
                <a:cs typeface="Arial"/>
              </a:rPr>
              <a:t>dụ, nó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được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chia thành </a:t>
            </a:r>
            <a:r>
              <a:rPr spc="-4" dirty="0">
                <a:latin typeface="Arial"/>
                <a:cs typeface="Arial"/>
              </a:rPr>
              <a:t>nhiều </a:t>
            </a:r>
            <a:r>
              <a:rPr spc="-2" dirty="0">
                <a:latin typeface="Arial"/>
                <a:cs typeface="Arial"/>
              </a:rPr>
              <a:t>khối hoặc</a:t>
            </a:r>
            <a:r>
              <a:rPr spc="2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cột.</a:t>
            </a:r>
          </a:p>
          <a:p>
            <a:pPr>
              <a:spcBef>
                <a:spcPts val="24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37337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76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&lt;section&gt;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714" y="376126"/>
            <a:ext cx="3684216" cy="35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3714" y="670633"/>
            <a:ext cx="3684216" cy="351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86690" y="2448900"/>
            <a:ext cx="447516" cy="238054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4"/>
                </a:lnTo>
                <a:lnTo>
                  <a:pt x="795812" y="197958"/>
                </a:lnTo>
                <a:lnTo>
                  <a:pt x="772439" y="228728"/>
                </a:lnTo>
                <a:lnTo>
                  <a:pt x="745922" y="258392"/>
                </a:lnTo>
                <a:lnTo>
                  <a:pt x="716393" y="286888"/>
                </a:lnTo>
                <a:lnTo>
                  <a:pt x="683979" y="314155"/>
                </a:lnTo>
                <a:lnTo>
                  <a:pt x="648812" y="340130"/>
                </a:lnTo>
                <a:lnTo>
                  <a:pt x="611020" y="364751"/>
                </a:lnTo>
                <a:lnTo>
                  <a:pt x="570733" y="387957"/>
                </a:lnTo>
                <a:lnTo>
                  <a:pt x="528081" y="409684"/>
                </a:lnTo>
                <a:lnTo>
                  <a:pt x="483194" y="429872"/>
                </a:lnTo>
                <a:lnTo>
                  <a:pt x="436201" y="448457"/>
                </a:lnTo>
                <a:lnTo>
                  <a:pt x="387231" y="465379"/>
                </a:lnTo>
                <a:lnTo>
                  <a:pt x="336415" y="480574"/>
                </a:lnTo>
                <a:lnTo>
                  <a:pt x="283882" y="493982"/>
                </a:lnTo>
                <a:lnTo>
                  <a:pt x="229762" y="505540"/>
                </a:lnTo>
                <a:lnTo>
                  <a:pt x="174184" y="515185"/>
                </a:lnTo>
                <a:lnTo>
                  <a:pt x="117278" y="522856"/>
                </a:lnTo>
                <a:lnTo>
                  <a:pt x="59173" y="528491"/>
                </a:lnTo>
                <a:lnTo>
                  <a:pt x="0" y="532028"/>
                </a:lnTo>
                <a:lnTo>
                  <a:pt x="58105" y="533392"/>
                </a:lnTo>
                <a:lnTo>
                  <a:pt x="115621" y="532696"/>
                </a:lnTo>
                <a:lnTo>
                  <a:pt x="172422" y="529990"/>
                </a:lnTo>
                <a:lnTo>
                  <a:pt x="228382" y="525326"/>
                </a:lnTo>
                <a:lnTo>
                  <a:pt x="283378" y="518757"/>
                </a:lnTo>
                <a:lnTo>
                  <a:pt x="337285" y="510332"/>
                </a:lnTo>
                <a:lnTo>
                  <a:pt x="389976" y="500105"/>
                </a:lnTo>
                <a:lnTo>
                  <a:pt x="441329" y="488126"/>
                </a:lnTo>
                <a:lnTo>
                  <a:pt x="491217" y="474448"/>
                </a:lnTo>
                <a:lnTo>
                  <a:pt x="539515" y="459121"/>
                </a:lnTo>
                <a:lnTo>
                  <a:pt x="586100" y="442198"/>
                </a:lnTo>
                <a:lnTo>
                  <a:pt x="630846" y="423729"/>
                </a:lnTo>
                <a:lnTo>
                  <a:pt x="673628" y="403767"/>
                </a:lnTo>
                <a:lnTo>
                  <a:pt x="714321" y="382363"/>
                </a:lnTo>
                <a:lnTo>
                  <a:pt x="752800" y="359569"/>
                </a:lnTo>
                <a:lnTo>
                  <a:pt x="788941" y="335436"/>
                </a:lnTo>
                <a:lnTo>
                  <a:pt x="822619" y="310016"/>
                </a:lnTo>
                <a:lnTo>
                  <a:pt x="853709" y="283360"/>
                </a:lnTo>
                <a:lnTo>
                  <a:pt x="882085" y="255519"/>
                </a:lnTo>
                <a:lnTo>
                  <a:pt x="907623" y="226547"/>
                </a:lnTo>
                <a:lnTo>
                  <a:pt x="949686" y="165410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5567" y="2448900"/>
            <a:ext cx="460169" cy="238054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1"/>
                </a:lnTo>
                <a:lnTo>
                  <a:pt x="17411" y="103326"/>
                </a:lnTo>
                <a:lnTo>
                  <a:pt x="47345" y="168595"/>
                </a:lnTo>
                <a:lnTo>
                  <a:pt x="90798" y="230317"/>
                </a:lnTo>
                <a:lnTo>
                  <a:pt x="117287" y="259672"/>
                </a:lnTo>
                <a:lnTo>
                  <a:pt x="146789" y="287930"/>
                </a:lnTo>
                <a:lnTo>
                  <a:pt x="179181" y="315019"/>
                </a:lnTo>
                <a:lnTo>
                  <a:pt x="214341" y="340870"/>
                </a:lnTo>
                <a:lnTo>
                  <a:pt x="252146" y="365412"/>
                </a:lnTo>
                <a:lnTo>
                  <a:pt x="292473" y="388575"/>
                </a:lnTo>
                <a:lnTo>
                  <a:pt x="335201" y="410290"/>
                </a:lnTo>
                <a:lnTo>
                  <a:pt x="380207" y="430484"/>
                </a:lnTo>
                <a:lnTo>
                  <a:pt x="427368" y="449089"/>
                </a:lnTo>
                <a:lnTo>
                  <a:pt x="476563" y="466034"/>
                </a:lnTo>
                <a:lnTo>
                  <a:pt x="527668" y="481249"/>
                </a:lnTo>
                <a:lnTo>
                  <a:pt x="580562" y="494663"/>
                </a:lnTo>
                <a:lnTo>
                  <a:pt x="635121" y="506206"/>
                </a:lnTo>
                <a:lnTo>
                  <a:pt x="691224" y="515809"/>
                </a:lnTo>
                <a:lnTo>
                  <a:pt x="748749" y="523399"/>
                </a:lnTo>
                <a:lnTo>
                  <a:pt x="807571" y="528908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8"/>
                </a:lnTo>
                <a:lnTo>
                  <a:pt x="882185" y="523399"/>
                </a:lnTo>
                <a:lnTo>
                  <a:pt x="824650" y="515809"/>
                </a:lnTo>
                <a:lnTo>
                  <a:pt x="768536" y="506206"/>
                </a:lnTo>
                <a:lnTo>
                  <a:pt x="713968" y="494663"/>
                </a:lnTo>
                <a:lnTo>
                  <a:pt x="661066" y="481249"/>
                </a:lnTo>
                <a:lnTo>
                  <a:pt x="609953" y="466034"/>
                </a:lnTo>
                <a:lnTo>
                  <a:pt x="560752" y="449089"/>
                </a:lnTo>
                <a:lnTo>
                  <a:pt x="513584" y="430484"/>
                </a:lnTo>
                <a:lnTo>
                  <a:pt x="468573" y="410290"/>
                </a:lnTo>
                <a:lnTo>
                  <a:pt x="425841" y="388575"/>
                </a:lnTo>
                <a:lnTo>
                  <a:pt x="385510" y="365412"/>
                </a:lnTo>
                <a:lnTo>
                  <a:pt x="347702" y="340870"/>
                </a:lnTo>
                <a:lnTo>
                  <a:pt x="312539" y="315019"/>
                </a:lnTo>
                <a:lnTo>
                  <a:pt x="280145" y="287930"/>
                </a:lnTo>
                <a:lnTo>
                  <a:pt x="250641" y="259672"/>
                </a:lnTo>
                <a:lnTo>
                  <a:pt x="224150" y="230317"/>
                </a:lnTo>
                <a:lnTo>
                  <a:pt x="200794" y="199935"/>
                </a:lnTo>
                <a:lnTo>
                  <a:pt x="163978" y="136369"/>
                </a:lnTo>
                <a:lnTo>
                  <a:pt x="141170" y="69536"/>
                </a:lnTo>
                <a:lnTo>
                  <a:pt x="135325" y="35071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567" y="2448900"/>
            <a:ext cx="878530" cy="238054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28"/>
                </a:moveTo>
                <a:lnTo>
                  <a:pt x="1054472" y="528491"/>
                </a:lnTo>
                <a:lnTo>
                  <a:pt x="1112577" y="522856"/>
                </a:lnTo>
                <a:lnTo>
                  <a:pt x="1169483" y="515185"/>
                </a:lnTo>
                <a:lnTo>
                  <a:pt x="1225061" y="505540"/>
                </a:lnTo>
                <a:lnTo>
                  <a:pt x="1279181" y="493982"/>
                </a:lnTo>
                <a:lnTo>
                  <a:pt x="1331714" y="480574"/>
                </a:lnTo>
                <a:lnTo>
                  <a:pt x="1382530" y="465379"/>
                </a:lnTo>
                <a:lnTo>
                  <a:pt x="1431500" y="448457"/>
                </a:lnTo>
                <a:lnTo>
                  <a:pt x="1478493" y="429872"/>
                </a:lnTo>
                <a:lnTo>
                  <a:pt x="1523380" y="409684"/>
                </a:lnTo>
                <a:lnTo>
                  <a:pt x="1566032" y="387957"/>
                </a:lnTo>
                <a:lnTo>
                  <a:pt x="1606319" y="364751"/>
                </a:lnTo>
                <a:lnTo>
                  <a:pt x="1644111" y="340130"/>
                </a:lnTo>
                <a:lnTo>
                  <a:pt x="1679278" y="314155"/>
                </a:lnTo>
                <a:lnTo>
                  <a:pt x="1711692" y="286888"/>
                </a:lnTo>
                <a:lnTo>
                  <a:pt x="1741221" y="258392"/>
                </a:lnTo>
                <a:lnTo>
                  <a:pt x="1767738" y="228728"/>
                </a:lnTo>
                <a:lnTo>
                  <a:pt x="1791111" y="197958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501"/>
                </a:lnTo>
                <a:lnTo>
                  <a:pt x="1900322" y="229664"/>
                </a:lnTo>
                <a:lnTo>
                  <a:pt x="1873464" y="259555"/>
                </a:lnTo>
                <a:lnTo>
                  <a:pt x="1843560" y="288238"/>
                </a:lnTo>
                <a:lnTo>
                  <a:pt x="1810746" y="315652"/>
                </a:lnTo>
                <a:lnTo>
                  <a:pt x="1775158" y="341737"/>
                </a:lnTo>
                <a:lnTo>
                  <a:pt x="1736934" y="366432"/>
                </a:lnTo>
                <a:lnTo>
                  <a:pt x="1696208" y="389676"/>
                </a:lnTo>
                <a:lnTo>
                  <a:pt x="1653117" y="411409"/>
                </a:lnTo>
                <a:lnTo>
                  <a:pt x="1607797" y="431571"/>
                </a:lnTo>
                <a:lnTo>
                  <a:pt x="1560385" y="450100"/>
                </a:lnTo>
                <a:lnTo>
                  <a:pt x="1511016" y="466936"/>
                </a:lnTo>
                <a:lnTo>
                  <a:pt x="1459827" y="482018"/>
                </a:lnTo>
                <a:lnTo>
                  <a:pt x="1406954" y="495286"/>
                </a:lnTo>
                <a:lnTo>
                  <a:pt x="1352532" y="506679"/>
                </a:lnTo>
                <a:lnTo>
                  <a:pt x="1296700" y="516137"/>
                </a:lnTo>
                <a:lnTo>
                  <a:pt x="1239591" y="523598"/>
                </a:lnTo>
                <a:lnTo>
                  <a:pt x="1181343" y="529003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8"/>
                </a:lnTo>
                <a:lnTo>
                  <a:pt x="748749" y="523399"/>
                </a:lnTo>
                <a:lnTo>
                  <a:pt x="691224" y="515809"/>
                </a:lnTo>
                <a:lnTo>
                  <a:pt x="635121" y="506206"/>
                </a:lnTo>
                <a:lnTo>
                  <a:pt x="580562" y="494663"/>
                </a:lnTo>
                <a:lnTo>
                  <a:pt x="527668" y="481249"/>
                </a:lnTo>
                <a:lnTo>
                  <a:pt x="476563" y="466034"/>
                </a:lnTo>
                <a:lnTo>
                  <a:pt x="427368" y="449089"/>
                </a:lnTo>
                <a:lnTo>
                  <a:pt x="380207" y="430484"/>
                </a:lnTo>
                <a:lnTo>
                  <a:pt x="335201" y="410290"/>
                </a:lnTo>
                <a:lnTo>
                  <a:pt x="292473" y="388575"/>
                </a:lnTo>
                <a:lnTo>
                  <a:pt x="252146" y="365412"/>
                </a:lnTo>
                <a:lnTo>
                  <a:pt x="214341" y="340870"/>
                </a:lnTo>
                <a:lnTo>
                  <a:pt x="179181" y="315019"/>
                </a:lnTo>
                <a:lnTo>
                  <a:pt x="146789" y="287930"/>
                </a:lnTo>
                <a:lnTo>
                  <a:pt x="117287" y="259672"/>
                </a:lnTo>
                <a:lnTo>
                  <a:pt x="90798" y="230317"/>
                </a:lnTo>
                <a:lnTo>
                  <a:pt x="67443" y="199935"/>
                </a:lnTo>
                <a:lnTo>
                  <a:pt x="30627" y="136369"/>
                </a:lnTo>
                <a:lnTo>
                  <a:pt x="7820" y="69536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1"/>
                </a:lnTo>
                <a:lnTo>
                  <a:pt x="141170" y="69536"/>
                </a:lnTo>
                <a:lnTo>
                  <a:pt x="163978" y="136369"/>
                </a:lnTo>
                <a:lnTo>
                  <a:pt x="200794" y="199935"/>
                </a:lnTo>
                <a:lnTo>
                  <a:pt x="224150" y="230317"/>
                </a:lnTo>
                <a:lnTo>
                  <a:pt x="250641" y="259672"/>
                </a:lnTo>
                <a:lnTo>
                  <a:pt x="280145" y="287930"/>
                </a:lnTo>
                <a:lnTo>
                  <a:pt x="312539" y="315019"/>
                </a:lnTo>
                <a:lnTo>
                  <a:pt x="347702" y="340870"/>
                </a:lnTo>
                <a:lnTo>
                  <a:pt x="385510" y="365412"/>
                </a:lnTo>
                <a:lnTo>
                  <a:pt x="425841" y="388575"/>
                </a:lnTo>
                <a:lnTo>
                  <a:pt x="468573" y="410290"/>
                </a:lnTo>
                <a:lnTo>
                  <a:pt x="513584" y="430484"/>
                </a:lnTo>
                <a:lnTo>
                  <a:pt x="560752" y="449089"/>
                </a:lnTo>
                <a:lnTo>
                  <a:pt x="609953" y="466034"/>
                </a:lnTo>
                <a:lnTo>
                  <a:pt x="661066" y="481249"/>
                </a:lnTo>
                <a:lnTo>
                  <a:pt x="713968" y="494663"/>
                </a:lnTo>
                <a:lnTo>
                  <a:pt x="768536" y="506206"/>
                </a:lnTo>
                <a:lnTo>
                  <a:pt x="824650" y="515809"/>
                </a:lnTo>
                <a:lnTo>
                  <a:pt x="882185" y="523399"/>
                </a:lnTo>
                <a:lnTo>
                  <a:pt x="941020" y="528908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242719" y="384639"/>
            <a:ext cx="3512746" cy="288455"/>
          </a:xfrm>
          <a:prstGeom prst="rect">
            <a:avLst/>
          </a:prstGeom>
          <a:noFill/>
        </p:spPr>
        <p:txBody>
          <a:bodyPr wrap="square" lIns="40115" tIns="20057" rIns="40115" bIns="20057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&lt;section&gt; </a:t>
            </a:r>
            <a:r>
              <a:rPr lang="en-US" dirty="0" err="1" smtClean="0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thanh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 smtClean="0">
                <a:solidFill>
                  <a:schemeClr val="bg1"/>
                </a:solidFill>
              </a:rPr>
              <a:t> tin </a:t>
            </a:r>
            <a:r>
              <a:rPr lang="en-US" dirty="0" err="1" smtClean="0">
                <a:solidFill>
                  <a:schemeClr val="bg1"/>
                </a:solidFill>
              </a:rPr>
              <a:t>chính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chứa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tin </a:t>
            </a:r>
            <a:r>
              <a:rPr lang="en-US" dirty="0" err="1" smtClean="0">
                <a:solidFill>
                  <a:schemeClr val="bg1"/>
                </a:solidFill>
              </a:rPr>
              <a:t>quan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trọng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nhất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của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tài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liệu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vi-V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9554" y="680999"/>
            <a:ext cx="3553060" cy="288455"/>
          </a:xfrm>
          <a:prstGeom prst="rect">
            <a:avLst/>
          </a:prstGeom>
          <a:noFill/>
        </p:spPr>
        <p:txBody>
          <a:bodyPr wrap="square" lIns="40115" tIns="20057" rIns="40115" bIns="20057" rtlCol="0">
            <a:spAutoFit/>
          </a:bodyPr>
          <a:lstStyle/>
          <a:p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chia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.</a:t>
            </a:r>
            <a:endParaRPr lang="vi-VN" dirty="0"/>
          </a:p>
        </p:txBody>
      </p:sp>
      <p:sp>
        <p:nvSpPr>
          <p:cNvPr id="16" name="object 2"/>
          <p:cNvSpPr txBox="1"/>
          <p:nvPr/>
        </p:nvSpPr>
        <p:spPr>
          <a:xfrm>
            <a:off x="1823211" y="1291349"/>
            <a:ext cx="2209800" cy="97484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section&gt;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h1&gt;Links&lt;/h1&gt;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ul&gt;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li&gt;&lt;a href=”#”&gt;Link 1&lt;/a&gt;&lt;/li&gt;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li&gt;&lt;a href=”#”&gt;Link 2&lt;/a&gt;&lt;/li&gt;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   </a:t>
            </a:r>
            <a:r>
              <a:rPr lang="it-IT" sz="700" spc="-4" dirty="0" smtClean="0">
                <a:latin typeface="Courier New"/>
                <a:cs typeface="Courier New"/>
              </a:rPr>
              <a:t>&lt;</a:t>
            </a:r>
            <a:r>
              <a:rPr lang="it-IT" sz="700" spc="-4" dirty="0">
                <a:latin typeface="Courier New"/>
                <a:cs typeface="Courier New"/>
              </a:rPr>
              <a:t>li&gt;&lt;a href=”#”&gt;Link 3&lt;/a&gt;&lt;/li&gt;</a:t>
            </a:r>
          </a:p>
          <a:p>
            <a:pPr marL="0" lvl="1"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   </a:t>
            </a:r>
            <a:r>
              <a:rPr lang="it-IT" sz="700" spc="-4" dirty="0" smtClean="0">
                <a:latin typeface="Courier New"/>
                <a:cs typeface="Courier New"/>
              </a:rPr>
              <a:t>&lt;/</a:t>
            </a:r>
            <a:r>
              <a:rPr lang="it-IT" sz="700" spc="-4" dirty="0">
                <a:latin typeface="Courier New"/>
                <a:cs typeface="Courier New"/>
              </a:rPr>
              <a:t>ul&gt;</a:t>
            </a:r>
          </a:p>
          <a:p>
            <a:pPr>
              <a:spcBef>
                <a:spcPts val="42"/>
              </a:spcBef>
            </a:pPr>
            <a:r>
              <a:rPr lang="vi-VN" sz="700" spc="-4" dirty="0" smtClean="0">
                <a:latin typeface="Courier New"/>
                <a:cs typeface="Courier New"/>
              </a:rPr>
              <a:t>   </a:t>
            </a:r>
            <a:r>
              <a:rPr lang="it-IT" sz="700" spc="-4" dirty="0" smtClean="0">
                <a:latin typeface="Courier New"/>
                <a:cs typeface="Courier New"/>
              </a:rPr>
              <a:t>&lt;/</a:t>
            </a:r>
            <a:r>
              <a:rPr lang="it-IT" sz="700" spc="-4" dirty="0">
                <a:latin typeface="Courier New"/>
                <a:cs typeface="Courier New"/>
              </a:rPr>
              <a:t>section&gt;</a:t>
            </a:r>
          </a:p>
          <a:p>
            <a:pPr>
              <a:spcBef>
                <a:spcPts val="42"/>
              </a:spcBef>
            </a:pPr>
            <a:r>
              <a:rPr lang="it-IT" sz="700" spc="-4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4206" y="1291349"/>
            <a:ext cx="2056607" cy="8486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65896" y="1263105"/>
            <a:ext cx="2357290" cy="86711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&lt;section&gt;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&lt;h1&gt;Links&lt;/h1&gt;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&lt;ul&gt;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1&lt;/a&gt;&lt;/li&gt;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2&lt;/a&gt;&lt;/li&gt;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3&lt;/a&gt;&lt;/li&gt;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&lt;/section&gt;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5896" y="2133682"/>
            <a:ext cx="2357290" cy="54395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&lt;aside&gt;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&lt;blockquote&gt;Archive Number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One&lt;/blockquote&gt;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&lt;br&gt;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&lt;blockquote&gt;Archive Number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Two&lt;/blockquote&gt;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&lt;/aside&gt;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5895" y="2678090"/>
            <a:ext cx="2282033" cy="22078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50" y="1026128"/>
            <a:ext cx="1227852" cy="176620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&lt;aside&gt;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1042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&lt;html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lang=”en”&gt;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&lt;header&gt;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&lt;h1&gt;Sample Blog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&lt;/h1&gt;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&lt;/header&gt;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&lt;nav&gt;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&lt;ul&gt;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&lt;li&gt; home</a:t>
            </a:r>
            <a:r>
              <a:rPr sz="700" spc="-2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&lt;li&gt; help</a:t>
            </a:r>
            <a:r>
              <a:rPr sz="700" spc="-2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&lt;li&gt; contact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&lt;/nav&gt;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-9" dirty="0"/>
              <a:t> </a:t>
            </a:r>
            <a:r>
              <a:rPr lang="vi-VN" dirty="0"/>
              <a:t>5-8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64373" y="382927"/>
            <a:ext cx="3707321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373" y="677435"/>
            <a:ext cx="3683556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4656" y="409623"/>
            <a:ext cx="3538326" cy="53505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&lt;aside&gt; 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cột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hay một phần mà thường chứa dữ liệu liên quan đến  các thông tin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chính.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509"/>
              </a:spcBef>
            </a:pP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này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cho các </a:t>
            </a:r>
            <a:r>
              <a:rPr spc="-2" dirty="0">
                <a:latin typeface="Arial"/>
                <a:cs typeface="Arial"/>
              </a:rPr>
              <a:t>hiệu ứng in ấn, chẳng hạn như </a:t>
            </a:r>
            <a:r>
              <a:rPr dirty="0">
                <a:latin typeface="Arial"/>
                <a:cs typeface="Arial"/>
              </a:rPr>
              <a:t>cho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thanh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bên, </a:t>
            </a:r>
            <a:r>
              <a:rPr spc="-2" dirty="0">
                <a:latin typeface="Arial"/>
                <a:cs typeface="Arial"/>
              </a:rPr>
              <a:t>cho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nhóm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18" dirty="0">
                <a:latin typeface="Arial"/>
                <a:cs typeface="Arial"/>
              </a:rPr>
              <a:t>nav, </a:t>
            </a:r>
            <a:r>
              <a:rPr spc="-2" dirty="0">
                <a:latin typeface="Arial"/>
                <a:cs typeface="Arial"/>
              </a:rPr>
              <a:t>cho mục đích </a:t>
            </a:r>
            <a:r>
              <a:rPr spc="-4" dirty="0">
                <a:latin typeface="Arial"/>
                <a:cs typeface="Arial"/>
              </a:rPr>
              <a:t>quảng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cáo..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582" y="2652947"/>
            <a:ext cx="447516" cy="238054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4"/>
                </a:lnTo>
                <a:lnTo>
                  <a:pt x="795812" y="197958"/>
                </a:lnTo>
                <a:lnTo>
                  <a:pt x="772439" y="228728"/>
                </a:lnTo>
                <a:lnTo>
                  <a:pt x="745922" y="258392"/>
                </a:lnTo>
                <a:lnTo>
                  <a:pt x="716393" y="286888"/>
                </a:lnTo>
                <a:lnTo>
                  <a:pt x="683979" y="314155"/>
                </a:lnTo>
                <a:lnTo>
                  <a:pt x="648812" y="340130"/>
                </a:lnTo>
                <a:lnTo>
                  <a:pt x="611020" y="364751"/>
                </a:lnTo>
                <a:lnTo>
                  <a:pt x="570733" y="387957"/>
                </a:lnTo>
                <a:lnTo>
                  <a:pt x="528081" y="409684"/>
                </a:lnTo>
                <a:lnTo>
                  <a:pt x="483194" y="429872"/>
                </a:lnTo>
                <a:lnTo>
                  <a:pt x="436201" y="448457"/>
                </a:lnTo>
                <a:lnTo>
                  <a:pt x="387231" y="465379"/>
                </a:lnTo>
                <a:lnTo>
                  <a:pt x="336415" y="480574"/>
                </a:lnTo>
                <a:lnTo>
                  <a:pt x="283882" y="493982"/>
                </a:lnTo>
                <a:lnTo>
                  <a:pt x="229762" y="505540"/>
                </a:lnTo>
                <a:lnTo>
                  <a:pt x="174184" y="515185"/>
                </a:lnTo>
                <a:lnTo>
                  <a:pt x="117278" y="522856"/>
                </a:lnTo>
                <a:lnTo>
                  <a:pt x="59173" y="528491"/>
                </a:lnTo>
                <a:lnTo>
                  <a:pt x="0" y="532028"/>
                </a:lnTo>
                <a:lnTo>
                  <a:pt x="58105" y="533392"/>
                </a:lnTo>
                <a:lnTo>
                  <a:pt x="115621" y="532696"/>
                </a:lnTo>
                <a:lnTo>
                  <a:pt x="172422" y="529990"/>
                </a:lnTo>
                <a:lnTo>
                  <a:pt x="228382" y="525326"/>
                </a:lnTo>
                <a:lnTo>
                  <a:pt x="283378" y="518757"/>
                </a:lnTo>
                <a:lnTo>
                  <a:pt x="337285" y="510332"/>
                </a:lnTo>
                <a:lnTo>
                  <a:pt x="389976" y="500105"/>
                </a:lnTo>
                <a:lnTo>
                  <a:pt x="441329" y="488126"/>
                </a:lnTo>
                <a:lnTo>
                  <a:pt x="491217" y="474448"/>
                </a:lnTo>
                <a:lnTo>
                  <a:pt x="539515" y="459121"/>
                </a:lnTo>
                <a:lnTo>
                  <a:pt x="586100" y="442198"/>
                </a:lnTo>
                <a:lnTo>
                  <a:pt x="630846" y="423729"/>
                </a:lnTo>
                <a:lnTo>
                  <a:pt x="673628" y="403767"/>
                </a:lnTo>
                <a:lnTo>
                  <a:pt x="714321" y="382363"/>
                </a:lnTo>
                <a:lnTo>
                  <a:pt x="752800" y="359569"/>
                </a:lnTo>
                <a:lnTo>
                  <a:pt x="788941" y="335436"/>
                </a:lnTo>
                <a:lnTo>
                  <a:pt x="822619" y="310016"/>
                </a:lnTo>
                <a:lnTo>
                  <a:pt x="853709" y="283360"/>
                </a:lnTo>
                <a:lnTo>
                  <a:pt x="882085" y="255519"/>
                </a:lnTo>
                <a:lnTo>
                  <a:pt x="907623" y="226547"/>
                </a:lnTo>
                <a:lnTo>
                  <a:pt x="949686" y="165410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7459" y="2652947"/>
            <a:ext cx="460169" cy="238054"/>
          </a:xfrm>
          <a:custGeom>
            <a:avLst/>
            <a:gdLst/>
            <a:ahLst/>
            <a:cxnLst/>
            <a:rect l="l" t="t" r="r" b="b"/>
            <a:pathLst>
              <a:path w="1062355" h="533400">
                <a:moveTo>
                  <a:pt x="133350" y="0"/>
                </a:moveTo>
                <a:lnTo>
                  <a:pt x="0" y="0"/>
                </a:lnTo>
                <a:lnTo>
                  <a:pt x="1975" y="35071"/>
                </a:lnTo>
                <a:lnTo>
                  <a:pt x="17411" y="103326"/>
                </a:lnTo>
                <a:lnTo>
                  <a:pt x="47345" y="168595"/>
                </a:lnTo>
                <a:lnTo>
                  <a:pt x="90798" y="230317"/>
                </a:lnTo>
                <a:lnTo>
                  <a:pt x="117287" y="259672"/>
                </a:lnTo>
                <a:lnTo>
                  <a:pt x="146789" y="287930"/>
                </a:lnTo>
                <a:lnTo>
                  <a:pt x="179181" y="315019"/>
                </a:lnTo>
                <a:lnTo>
                  <a:pt x="214341" y="340870"/>
                </a:lnTo>
                <a:lnTo>
                  <a:pt x="252146" y="365412"/>
                </a:lnTo>
                <a:lnTo>
                  <a:pt x="292473" y="388575"/>
                </a:lnTo>
                <a:lnTo>
                  <a:pt x="335201" y="410290"/>
                </a:lnTo>
                <a:lnTo>
                  <a:pt x="380207" y="430484"/>
                </a:lnTo>
                <a:lnTo>
                  <a:pt x="427368" y="449089"/>
                </a:lnTo>
                <a:lnTo>
                  <a:pt x="476563" y="466034"/>
                </a:lnTo>
                <a:lnTo>
                  <a:pt x="527668" y="481249"/>
                </a:lnTo>
                <a:lnTo>
                  <a:pt x="580562" y="494663"/>
                </a:lnTo>
                <a:lnTo>
                  <a:pt x="635121" y="506206"/>
                </a:lnTo>
                <a:lnTo>
                  <a:pt x="691224" y="515809"/>
                </a:lnTo>
                <a:lnTo>
                  <a:pt x="748749" y="523399"/>
                </a:lnTo>
                <a:lnTo>
                  <a:pt x="807571" y="528908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8"/>
                </a:lnTo>
                <a:lnTo>
                  <a:pt x="882185" y="523399"/>
                </a:lnTo>
                <a:lnTo>
                  <a:pt x="824650" y="515809"/>
                </a:lnTo>
                <a:lnTo>
                  <a:pt x="768536" y="506206"/>
                </a:lnTo>
                <a:lnTo>
                  <a:pt x="713968" y="494663"/>
                </a:lnTo>
                <a:lnTo>
                  <a:pt x="661066" y="481249"/>
                </a:lnTo>
                <a:lnTo>
                  <a:pt x="609953" y="466034"/>
                </a:lnTo>
                <a:lnTo>
                  <a:pt x="560752" y="449089"/>
                </a:lnTo>
                <a:lnTo>
                  <a:pt x="513584" y="430484"/>
                </a:lnTo>
                <a:lnTo>
                  <a:pt x="468573" y="410290"/>
                </a:lnTo>
                <a:lnTo>
                  <a:pt x="425841" y="388575"/>
                </a:lnTo>
                <a:lnTo>
                  <a:pt x="385510" y="365412"/>
                </a:lnTo>
                <a:lnTo>
                  <a:pt x="347702" y="340870"/>
                </a:lnTo>
                <a:lnTo>
                  <a:pt x="312539" y="315019"/>
                </a:lnTo>
                <a:lnTo>
                  <a:pt x="280145" y="287930"/>
                </a:lnTo>
                <a:lnTo>
                  <a:pt x="250641" y="259672"/>
                </a:lnTo>
                <a:lnTo>
                  <a:pt x="224150" y="230317"/>
                </a:lnTo>
                <a:lnTo>
                  <a:pt x="200794" y="199935"/>
                </a:lnTo>
                <a:lnTo>
                  <a:pt x="163978" y="136369"/>
                </a:lnTo>
                <a:lnTo>
                  <a:pt x="141170" y="69536"/>
                </a:lnTo>
                <a:lnTo>
                  <a:pt x="135325" y="35071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7459" y="2652947"/>
            <a:ext cx="878530" cy="238054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28"/>
                </a:moveTo>
                <a:lnTo>
                  <a:pt x="1054472" y="528491"/>
                </a:lnTo>
                <a:lnTo>
                  <a:pt x="1112577" y="522856"/>
                </a:lnTo>
                <a:lnTo>
                  <a:pt x="1169483" y="515185"/>
                </a:lnTo>
                <a:lnTo>
                  <a:pt x="1225061" y="505540"/>
                </a:lnTo>
                <a:lnTo>
                  <a:pt x="1279181" y="493982"/>
                </a:lnTo>
                <a:lnTo>
                  <a:pt x="1331714" y="480574"/>
                </a:lnTo>
                <a:lnTo>
                  <a:pt x="1382530" y="465379"/>
                </a:lnTo>
                <a:lnTo>
                  <a:pt x="1431500" y="448457"/>
                </a:lnTo>
                <a:lnTo>
                  <a:pt x="1478493" y="429872"/>
                </a:lnTo>
                <a:lnTo>
                  <a:pt x="1523380" y="409684"/>
                </a:lnTo>
                <a:lnTo>
                  <a:pt x="1566032" y="387957"/>
                </a:lnTo>
                <a:lnTo>
                  <a:pt x="1606319" y="364751"/>
                </a:lnTo>
                <a:lnTo>
                  <a:pt x="1644111" y="340130"/>
                </a:lnTo>
                <a:lnTo>
                  <a:pt x="1679278" y="314155"/>
                </a:lnTo>
                <a:lnTo>
                  <a:pt x="1711692" y="286888"/>
                </a:lnTo>
                <a:lnTo>
                  <a:pt x="1741221" y="258392"/>
                </a:lnTo>
                <a:lnTo>
                  <a:pt x="1767738" y="228728"/>
                </a:lnTo>
                <a:lnTo>
                  <a:pt x="1791111" y="197958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501"/>
                </a:lnTo>
                <a:lnTo>
                  <a:pt x="1900322" y="229664"/>
                </a:lnTo>
                <a:lnTo>
                  <a:pt x="1873464" y="259555"/>
                </a:lnTo>
                <a:lnTo>
                  <a:pt x="1843560" y="288238"/>
                </a:lnTo>
                <a:lnTo>
                  <a:pt x="1810746" y="315652"/>
                </a:lnTo>
                <a:lnTo>
                  <a:pt x="1775158" y="341737"/>
                </a:lnTo>
                <a:lnTo>
                  <a:pt x="1736934" y="366432"/>
                </a:lnTo>
                <a:lnTo>
                  <a:pt x="1696208" y="389676"/>
                </a:lnTo>
                <a:lnTo>
                  <a:pt x="1653117" y="411409"/>
                </a:lnTo>
                <a:lnTo>
                  <a:pt x="1607797" y="431571"/>
                </a:lnTo>
                <a:lnTo>
                  <a:pt x="1560385" y="450100"/>
                </a:lnTo>
                <a:lnTo>
                  <a:pt x="1511016" y="466936"/>
                </a:lnTo>
                <a:lnTo>
                  <a:pt x="1459827" y="482018"/>
                </a:lnTo>
                <a:lnTo>
                  <a:pt x="1406954" y="495286"/>
                </a:lnTo>
                <a:lnTo>
                  <a:pt x="1352532" y="506679"/>
                </a:lnTo>
                <a:lnTo>
                  <a:pt x="1296700" y="516137"/>
                </a:lnTo>
                <a:lnTo>
                  <a:pt x="1239591" y="523598"/>
                </a:lnTo>
                <a:lnTo>
                  <a:pt x="1181343" y="529003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8"/>
                </a:lnTo>
                <a:lnTo>
                  <a:pt x="748749" y="523399"/>
                </a:lnTo>
                <a:lnTo>
                  <a:pt x="691224" y="515809"/>
                </a:lnTo>
                <a:lnTo>
                  <a:pt x="635121" y="506206"/>
                </a:lnTo>
                <a:lnTo>
                  <a:pt x="580562" y="494663"/>
                </a:lnTo>
                <a:lnTo>
                  <a:pt x="527668" y="481249"/>
                </a:lnTo>
                <a:lnTo>
                  <a:pt x="476563" y="466034"/>
                </a:lnTo>
                <a:lnTo>
                  <a:pt x="427368" y="449089"/>
                </a:lnTo>
                <a:lnTo>
                  <a:pt x="380207" y="430484"/>
                </a:lnTo>
                <a:lnTo>
                  <a:pt x="335201" y="410290"/>
                </a:lnTo>
                <a:lnTo>
                  <a:pt x="292473" y="388575"/>
                </a:lnTo>
                <a:lnTo>
                  <a:pt x="252146" y="365412"/>
                </a:lnTo>
                <a:lnTo>
                  <a:pt x="214341" y="340870"/>
                </a:lnTo>
                <a:lnTo>
                  <a:pt x="179181" y="315019"/>
                </a:lnTo>
                <a:lnTo>
                  <a:pt x="146789" y="287930"/>
                </a:lnTo>
                <a:lnTo>
                  <a:pt x="117287" y="259672"/>
                </a:lnTo>
                <a:lnTo>
                  <a:pt x="90798" y="230317"/>
                </a:lnTo>
                <a:lnTo>
                  <a:pt x="67443" y="199935"/>
                </a:lnTo>
                <a:lnTo>
                  <a:pt x="30627" y="136369"/>
                </a:lnTo>
                <a:lnTo>
                  <a:pt x="7820" y="69536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1"/>
                </a:lnTo>
                <a:lnTo>
                  <a:pt x="141170" y="69536"/>
                </a:lnTo>
                <a:lnTo>
                  <a:pt x="163978" y="136369"/>
                </a:lnTo>
                <a:lnTo>
                  <a:pt x="200794" y="199935"/>
                </a:lnTo>
                <a:lnTo>
                  <a:pt x="224150" y="230317"/>
                </a:lnTo>
                <a:lnTo>
                  <a:pt x="250641" y="259672"/>
                </a:lnTo>
                <a:lnTo>
                  <a:pt x="280145" y="287930"/>
                </a:lnTo>
                <a:lnTo>
                  <a:pt x="312539" y="315019"/>
                </a:lnTo>
                <a:lnTo>
                  <a:pt x="347702" y="340870"/>
                </a:lnTo>
                <a:lnTo>
                  <a:pt x="385510" y="365412"/>
                </a:lnTo>
                <a:lnTo>
                  <a:pt x="425841" y="388575"/>
                </a:lnTo>
                <a:lnTo>
                  <a:pt x="468573" y="410290"/>
                </a:lnTo>
                <a:lnTo>
                  <a:pt x="513584" y="430484"/>
                </a:lnTo>
                <a:lnTo>
                  <a:pt x="560752" y="449089"/>
                </a:lnTo>
                <a:lnTo>
                  <a:pt x="609953" y="466034"/>
                </a:lnTo>
                <a:lnTo>
                  <a:pt x="661066" y="481249"/>
                </a:lnTo>
                <a:lnTo>
                  <a:pt x="713968" y="494663"/>
                </a:lnTo>
                <a:lnTo>
                  <a:pt x="768536" y="506206"/>
                </a:lnTo>
                <a:lnTo>
                  <a:pt x="824650" y="515809"/>
                </a:lnTo>
                <a:lnTo>
                  <a:pt x="882185" y="523399"/>
                </a:lnTo>
                <a:lnTo>
                  <a:pt x="941020" y="528908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51648" y="2142830"/>
            <a:ext cx="2371538" cy="544124"/>
          </a:xfrm>
          <a:custGeom>
            <a:avLst/>
            <a:gdLst/>
            <a:ahLst/>
            <a:cxnLst/>
            <a:rect l="l" t="t" r="r" b="b"/>
            <a:pathLst>
              <a:path w="5334000" h="1219200">
                <a:moveTo>
                  <a:pt x="0" y="1219200"/>
                </a:moveTo>
                <a:lnTo>
                  <a:pt x="5333999" y="1219200"/>
                </a:lnTo>
                <a:lnTo>
                  <a:pt x="5333999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-9" dirty="0"/>
              <a:t> </a:t>
            </a:r>
            <a:r>
              <a:rPr lang="vi-VN" dirty="0"/>
              <a:t>6-8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4373" y="466587"/>
            <a:ext cx="3683556" cy="31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5052" y="534658"/>
            <a:ext cx="3497954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&lt;footer&gt; thường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footer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373" y="880801"/>
            <a:ext cx="3683556" cy="309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5052" y="948590"/>
            <a:ext cx="3574154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Có thể bao gồm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tác </a:t>
            </a:r>
            <a:r>
              <a:rPr spc="-4" dirty="0">
                <a:latin typeface="Arial"/>
                <a:cs typeface="Arial"/>
              </a:rPr>
              <a:t>giá, </a:t>
            </a:r>
            <a:r>
              <a:rPr spc="-2" dirty="0">
                <a:latin typeface="Arial"/>
                <a:cs typeface="Arial"/>
              </a:rPr>
              <a:t>công </a:t>
            </a:r>
            <a:r>
              <a:rPr spc="-24" dirty="0">
                <a:latin typeface="Arial"/>
                <a:cs typeface="Arial"/>
              </a:rPr>
              <a:t>ty,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link, bản </a:t>
            </a:r>
            <a:r>
              <a:rPr spc="-4" dirty="0">
                <a:latin typeface="Arial"/>
                <a:cs typeface="Arial"/>
              </a:rPr>
              <a:t>quyền, </a:t>
            </a:r>
            <a:r>
              <a:rPr spc="-2" dirty="0">
                <a:latin typeface="Arial"/>
                <a:cs typeface="Arial"/>
              </a:rPr>
              <a:t>liên</a:t>
            </a:r>
            <a:r>
              <a:rPr spc="70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hệ….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60534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80008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-9" dirty="0"/>
              <a:t> </a:t>
            </a:r>
            <a:r>
              <a:rPr lang="vi-VN" dirty="0"/>
              <a:t>7-8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78357" y="417502"/>
            <a:ext cx="1306298" cy="177903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&lt;footer&gt;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&lt;header&gt;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&lt;h1&gt;Sample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Blog&lt;/h1&gt;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&lt;/header&gt;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&lt;nav&gt;</a:t>
            </a:r>
            <a:endParaRPr sz="700" dirty="0">
              <a:latin typeface="Courier New"/>
              <a:cs typeface="Courier New"/>
            </a:endParaRPr>
          </a:p>
          <a:p>
            <a:pPr marR="747415" algn="ctr"/>
            <a:r>
              <a:rPr sz="700" spc="-2" dirty="0">
                <a:latin typeface="Courier New"/>
                <a:cs typeface="Courier New"/>
              </a:rPr>
              <a:t>&lt;ul&gt;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&lt;li&gt; home</a:t>
            </a:r>
            <a:r>
              <a:rPr sz="700" spc="-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dirty="0">
                <a:latin typeface="Courier New"/>
                <a:cs typeface="Courier New"/>
              </a:rPr>
              <a:t>&lt;li&gt; </a:t>
            </a:r>
            <a:r>
              <a:rPr sz="700" spc="-2" dirty="0">
                <a:latin typeface="Courier New"/>
                <a:cs typeface="Courier New"/>
              </a:rPr>
              <a:t>help</a:t>
            </a:r>
            <a:r>
              <a:rPr sz="700" spc="-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&lt;li&gt; contact</a:t>
            </a:r>
            <a:r>
              <a:rPr sz="700" spc="-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&lt;/li&gt;</a:t>
            </a:r>
            <a:endParaRPr sz="700" dirty="0">
              <a:latin typeface="Courier New"/>
              <a:cs typeface="Courier New"/>
            </a:endParaRPr>
          </a:p>
          <a:p>
            <a:pPr marR="693929" algn="ctr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&lt;/nav&gt;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&lt;section&gt;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&lt;h1&gt;Links&lt;/h1&gt;</a:t>
            </a:r>
            <a:endParaRPr sz="700" dirty="0">
              <a:latin typeface="Courier New"/>
              <a:cs typeface="Courier New"/>
            </a:endParaRPr>
          </a:p>
          <a:p>
            <a:pPr marR="747137" algn="ctr"/>
            <a:r>
              <a:rPr sz="700" spc="-2" dirty="0">
                <a:latin typeface="Courier New"/>
                <a:cs typeface="Courier New"/>
              </a:rPr>
              <a:t>&lt;ul&gt;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806" y="2212886"/>
            <a:ext cx="2845049" cy="54395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20091" lvl="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1&lt;/a&gt;&lt;/li&gt;</a:t>
            </a:r>
            <a:endParaRPr sz="700" dirty="0">
              <a:latin typeface="Courier New"/>
              <a:cs typeface="Courier New"/>
            </a:endParaRPr>
          </a:p>
          <a:p>
            <a:pPr marL="420091" lvl="1"/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2&lt;/a&gt;&lt;/li&gt;</a:t>
            </a:r>
            <a:endParaRPr sz="700" dirty="0">
              <a:latin typeface="Courier New"/>
              <a:cs typeface="Courier New"/>
            </a:endParaRPr>
          </a:p>
          <a:p>
            <a:pPr marL="420091" lvl="1"/>
            <a:r>
              <a:rPr sz="700" spc="-2" dirty="0">
                <a:latin typeface="Courier New"/>
                <a:cs typeface="Courier New"/>
              </a:rPr>
              <a:t>&lt;li&gt;&lt;a href=”#”&gt;Link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3&lt;/a&gt;&lt;/li</a:t>
            </a:r>
            <a:r>
              <a:rPr sz="700" spc="-2" dirty="0" smtClean="0">
                <a:latin typeface="Courier New"/>
                <a:cs typeface="Courier New"/>
              </a:rPr>
              <a:t>&gt;</a:t>
            </a:r>
            <a:endParaRPr lang="vi-VN" sz="700" dirty="0">
              <a:latin typeface="Courier New"/>
              <a:cs typeface="Courier New"/>
            </a:endParaRPr>
          </a:p>
          <a:p>
            <a:pPr marL="219517"/>
            <a:r>
              <a:rPr sz="700" spc="-2" dirty="0" smtClean="0">
                <a:latin typeface="Courier New"/>
                <a:cs typeface="Courier New"/>
              </a:rPr>
              <a:t>&lt;/</a:t>
            </a:r>
            <a:r>
              <a:rPr sz="700" spc="-2" dirty="0" err="1">
                <a:latin typeface="Courier New"/>
                <a:cs typeface="Courier New"/>
              </a:rPr>
              <a:t>ul</a:t>
            </a:r>
            <a:r>
              <a:rPr sz="700" spc="-2" dirty="0" smtClean="0">
                <a:latin typeface="Courier New"/>
                <a:cs typeface="Courier New"/>
              </a:rPr>
              <a:t>&gt;</a:t>
            </a:r>
            <a:endParaRPr lang="vi-VN" sz="700" dirty="0">
              <a:latin typeface="Courier New"/>
              <a:cs typeface="Courier New"/>
            </a:endParaRPr>
          </a:p>
          <a:p>
            <a:r>
              <a:rPr lang="vi-VN" sz="700" spc="-4" dirty="0" smtClean="0">
                <a:latin typeface="Courier New"/>
                <a:cs typeface="Courier New"/>
              </a:rPr>
              <a:t> </a:t>
            </a:r>
            <a:r>
              <a:rPr sz="700" spc="-4" dirty="0" smtClean="0">
                <a:latin typeface="Courier New"/>
                <a:cs typeface="Courier New"/>
              </a:rPr>
              <a:t>&lt;</a:t>
            </a:r>
            <a:r>
              <a:rPr sz="700" spc="-2" dirty="0" smtClean="0">
                <a:latin typeface="Courier New"/>
                <a:cs typeface="Courier New"/>
              </a:rPr>
              <a:t>/</a:t>
            </a:r>
            <a:r>
              <a:rPr sz="700" spc="-4" dirty="0">
                <a:latin typeface="Courier New"/>
                <a:cs typeface="Courier New"/>
              </a:rPr>
              <a:t>s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c</a:t>
            </a:r>
            <a:r>
              <a:rPr sz="700" spc="-2" dirty="0">
                <a:latin typeface="Courier New"/>
                <a:cs typeface="Courier New"/>
              </a:rPr>
              <a:t>t</a:t>
            </a:r>
            <a:r>
              <a:rPr sz="700" dirty="0">
                <a:latin typeface="Courier New"/>
                <a:cs typeface="Courier New"/>
              </a:rPr>
              <a:t>i</a:t>
            </a:r>
            <a:r>
              <a:rPr sz="700" spc="-4" dirty="0">
                <a:latin typeface="Courier New"/>
                <a:cs typeface="Courier New"/>
              </a:rPr>
              <a:t>o</a:t>
            </a:r>
            <a:r>
              <a:rPr sz="700" spc="-2" dirty="0">
                <a:latin typeface="Courier New"/>
                <a:cs typeface="Courier New"/>
              </a:rPr>
              <a:t>n&gt;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1910" y="600464"/>
            <a:ext cx="2786896" cy="436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&lt;aside&gt;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&lt;blockquote&gt;Archive Number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One&lt;/blockquote&gt;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&lt;br&gt;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&lt;blockquote&gt;Archive Number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Two&lt;/blockquote&gt;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1909" y="1035933"/>
            <a:ext cx="2328904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&lt;/aside&gt;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31910" y="1144758"/>
            <a:ext cx="2197206" cy="43623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12544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&lt;footer&gt;</a:t>
            </a:r>
            <a:endParaRPr sz="700" dirty="0">
              <a:latin typeface="Courier New"/>
              <a:cs typeface="Courier New"/>
            </a:endParaRPr>
          </a:p>
          <a:p>
            <a:pPr marL="219517"/>
            <a:r>
              <a:rPr sz="700" spc="-2" dirty="0">
                <a:latin typeface="Courier New"/>
                <a:cs typeface="Courier New"/>
              </a:rPr>
              <a:t>Copyright &amp;copy;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2012-2013</a:t>
            </a:r>
            <a:endParaRPr sz="700" dirty="0">
              <a:latin typeface="Courier New"/>
              <a:cs typeface="Courier New"/>
            </a:endParaRPr>
          </a:p>
          <a:p>
            <a:pPr marL="112544"/>
            <a:r>
              <a:rPr sz="700" spc="-2" dirty="0">
                <a:latin typeface="Courier New"/>
                <a:cs typeface="Courier New"/>
              </a:rPr>
              <a:t>&lt;/footer&gt;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31910" y="1580171"/>
            <a:ext cx="225349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5711" y="1802752"/>
            <a:ext cx="447516" cy="238054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1"/>
                </a:lnTo>
                <a:lnTo>
                  <a:pt x="795812" y="197953"/>
                </a:lnTo>
                <a:lnTo>
                  <a:pt x="772439" y="228722"/>
                </a:lnTo>
                <a:lnTo>
                  <a:pt x="745922" y="258386"/>
                </a:lnTo>
                <a:lnTo>
                  <a:pt x="716393" y="286883"/>
                </a:lnTo>
                <a:lnTo>
                  <a:pt x="683979" y="314150"/>
                </a:lnTo>
                <a:lnTo>
                  <a:pt x="648812" y="340127"/>
                </a:lnTo>
                <a:lnTo>
                  <a:pt x="611020" y="364750"/>
                </a:lnTo>
                <a:lnTo>
                  <a:pt x="570733" y="387957"/>
                </a:lnTo>
                <a:lnTo>
                  <a:pt x="528081" y="409686"/>
                </a:lnTo>
                <a:lnTo>
                  <a:pt x="483194" y="429874"/>
                </a:lnTo>
                <a:lnTo>
                  <a:pt x="436201" y="448461"/>
                </a:lnTo>
                <a:lnTo>
                  <a:pt x="387231" y="465383"/>
                </a:lnTo>
                <a:lnTo>
                  <a:pt x="336415" y="480578"/>
                </a:lnTo>
                <a:lnTo>
                  <a:pt x="283882" y="493984"/>
                </a:lnTo>
                <a:lnTo>
                  <a:pt x="229762" y="505539"/>
                </a:lnTo>
                <a:lnTo>
                  <a:pt x="174184" y="515180"/>
                </a:lnTo>
                <a:lnTo>
                  <a:pt x="117278" y="522846"/>
                </a:lnTo>
                <a:lnTo>
                  <a:pt x="59173" y="528474"/>
                </a:lnTo>
                <a:lnTo>
                  <a:pt x="0" y="532002"/>
                </a:lnTo>
                <a:lnTo>
                  <a:pt x="58105" y="533373"/>
                </a:lnTo>
                <a:lnTo>
                  <a:pt x="115621" y="532682"/>
                </a:lnTo>
                <a:lnTo>
                  <a:pt x="172422" y="529981"/>
                </a:lnTo>
                <a:lnTo>
                  <a:pt x="228382" y="525322"/>
                </a:lnTo>
                <a:lnTo>
                  <a:pt x="283378" y="518756"/>
                </a:lnTo>
                <a:lnTo>
                  <a:pt x="337285" y="510335"/>
                </a:lnTo>
                <a:lnTo>
                  <a:pt x="389976" y="500110"/>
                </a:lnTo>
                <a:lnTo>
                  <a:pt x="441329" y="488134"/>
                </a:lnTo>
                <a:lnTo>
                  <a:pt x="491217" y="474457"/>
                </a:lnTo>
                <a:lnTo>
                  <a:pt x="539515" y="459131"/>
                </a:lnTo>
                <a:lnTo>
                  <a:pt x="586100" y="442209"/>
                </a:lnTo>
                <a:lnTo>
                  <a:pt x="630846" y="423741"/>
                </a:lnTo>
                <a:lnTo>
                  <a:pt x="673628" y="403779"/>
                </a:lnTo>
                <a:lnTo>
                  <a:pt x="714321" y="382375"/>
                </a:lnTo>
                <a:lnTo>
                  <a:pt x="752800" y="359580"/>
                </a:lnTo>
                <a:lnTo>
                  <a:pt x="788941" y="335446"/>
                </a:lnTo>
                <a:lnTo>
                  <a:pt x="822619" y="310024"/>
                </a:lnTo>
                <a:lnTo>
                  <a:pt x="853709" y="283367"/>
                </a:lnTo>
                <a:lnTo>
                  <a:pt x="882085" y="255526"/>
                </a:lnTo>
                <a:lnTo>
                  <a:pt x="907623" y="226552"/>
                </a:lnTo>
                <a:lnTo>
                  <a:pt x="949686" y="165412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54588" y="1802752"/>
            <a:ext cx="460169" cy="238054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6"/>
                </a:lnTo>
                <a:lnTo>
                  <a:pt x="17411" y="103340"/>
                </a:lnTo>
                <a:lnTo>
                  <a:pt x="47345" y="168615"/>
                </a:lnTo>
                <a:lnTo>
                  <a:pt x="90798" y="230340"/>
                </a:lnTo>
                <a:lnTo>
                  <a:pt x="117287" y="259695"/>
                </a:lnTo>
                <a:lnTo>
                  <a:pt x="146789" y="287952"/>
                </a:lnTo>
                <a:lnTo>
                  <a:pt x="179181" y="315041"/>
                </a:lnTo>
                <a:lnTo>
                  <a:pt x="214341" y="340891"/>
                </a:lnTo>
                <a:lnTo>
                  <a:pt x="252146" y="365432"/>
                </a:lnTo>
                <a:lnTo>
                  <a:pt x="292473" y="388594"/>
                </a:lnTo>
                <a:lnTo>
                  <a:pt x="335201" y="410306"/>
                </a:lnTo>
                <a:lnTo>
                  <a:pt x="380207" y="430499"/>
                </a:lnTo>
                <a:lnTo>
                  <a:pt x="427368" y="449102"/>
                </a:lnTo>
                <a:lnTo>
                  <a:pt x="476563" y="466045"/>
                </a:lnTo>
                <a:lnTo>
                  <a:pt x="527668" y="481258"/>
                </a:lnTo>
                <a:lnTo>
                  <a:pt x="580562" y="494670"/>
                </a:lnTo>
                <a:lnTo>
                  <a:pt x="635121" y="506211"/>
                </a:lnTo>
                <a:lnTo>
                  <a:pt x="691224" y="515812"/>
                </a:lnTo>
                <a:lnTo>
                  <a:pt x="748749" y="523401"/>
                </a:lnTo>
                <a:lnTo>
                  <a:pt x="807571" y="528909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9"/>
                </a:lnTo>
                <a:lnTo>
                  <a:pt x="882185" y="523401"/>
                </a:lnTo>
                <a:lnTo>
                  <a:pt x="824650" y="515812"/>
                </a:lnTo>
                <a:lnTo>
                  <a:pt x="768536" y="506211"/>
                </a:lnTo>
                <a:lnTo>
                  <a:pt x="713968" y="494670"/>
                </a:lnTo>
                <a:lnTo>
                  <a:pt x="661066" y="481258"/>
                </a:lnTo>
                <a:lnTo>
                  <a:pt x="609953" y="466045"/>
                </a:lnTo>
                <a:lnTo>
                  <a:pt x="560752" y="449102"/>
                </a:lnTo>
                <a:lnTo>
                  <a:pt x="513584" y="430499"/>
                </a:lnTo>
                <a:lnTo>
                  <a:pt x="468573" y="410306"/>
                </a:lnTo>
                <a:lnTo>
                  <a:pt x="425841" y="388594"/>
                </a:lnTo>
                <a:lnTo>
                  <a:pt x="385510" y="365432"/>
                </a:lnTo>
                <a:lnTo>
                  <a:pt x="347702" y="340891"/>
                </a:lnTo>
                <a:lnTo>
                  <a:pt x="312539" y="315041"/>
                </a:lnTo>
                <a:lnTo>
                  <a:pt x="280145" y="287952"/>
                </a:lnTo>
                <a:lnTo>
                  <a:pt x="250641" y="259695"/>
                </a:lnTo>
                <a:lnTo>
                  <a:pt x="224150" y="230340"/>
                </a:lnTo>
                <a:lnTo>
                  <a:pt x="200794" y="199956"/>
                </a:lnTo>
                <a:lnTo>
                  <a:pt x="163978" y="136386"/>
                </a:lnTo>
                <a:lnTo>
                  <a:pt x="141170" y="69547"/>
                </a:lnTo>
                <a:lnTo>
                  <a:pt x="135325" y="35076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54587" y="1802752"/>
            <a:ext cx="878530" cy="238054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02"/>
                </a:moveTo>
                <a:lnTo>
                  <a:pt x="1054472" y="528474"/>
                </a:lnTo>
                <a:lnTo>
                  <a:pt x="1112577" y="522846"/>
                </a:lnTo>
                <a:lnTo>
                  <a:pt x="1169483" y="515180"/>
                </a:lnTo>
                <a:lnTo>
                  <a:pt x="1225061" y="505539"/>
                </a:lnTo>
                <a:lnTo>
                  <a:pt x="1279181" y="493984"/>
                </a:lnTo>
                <a:lnTo>
                  <a:pt x="1331714" y="480578"/>
                </a:lnTo>
                <a:lnTo>
                  <a:pt x="1382530" y="465383"/>
                </a:lnTo>
                <a:lnTo>
                  <a:pt x="1431500" y="448461"/>
                </a:lnTo>
                <a:lnTo>
                  <a:pt x="1478493" y="429874"/>
                </a:lnTo>
                <a:lnTo>
                  <a:pt x="1523380" y="409686"/>
                </a:lnTo>
                <a:lnTo>
                  <a:pt x="1566032" y="387957"/>
                </a:lnTo>
                <a:lnTo>
                  <a:pt x="1606319" y="364750"/>
                </a:lnTo>
                <a:lnTo>
                  <a:pt x="1644111" y="340127"/>
                </a:lnTo>
                <a:lnTo>
                  <a:pt x="1679278" y="314150"/>
                </a:lnTo>
                <a:lnTo>
                  <a:pt x="1711692" y="286883"/>
                </a:lnTo>
                <a:lnTo>
                  <a:pt x="1741221" y="258386"/>
                </a:lnTo>
                <a:lnTo>
                  <a:pt x="1767738" y="228722"/>
                </a:lnTo>
                <a:lnTo>
                  <a:pt x="1791111" y="197953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494"/>
                </a:lnTo>
                <a:lnTo>
                  <a:pt x="1900322" y="229648"/>
                </a:lnTo>
                <a:lnTo>
                  <a:pt x="1873464" y="259536"/>
                </a:lnTo>
                <a:lnTo>
                  <a:pt x="1843560" y="288217"/>
                </a:lnTo>
                <a:lnTo>
                  <a:pt x="1810746" y="315630"/>
                </a:lnTo>
                <a:lnTo>
                  <a:pt x="1775158" y="341714"/>
                </a:lnTo>
                <a:lnTo>
                  <a:pt x="1736934" y="366409"/>
                </a:lnTo>
                <a:lnTo>
                  <a:pt x="1696208" y="389655"/>
                </a:lnTo>
                <a:lnTo>
                  <a:pt x="1653117" y="411389"/>
                </a:lnTo>
                <a:lnTo>
                  <a:pt x="1607797" y="431553"/>
                </a:lnTo>
                <a:lnTo>
                  <a:pt x="1560385" y="450084"/>
                </a:lnTo>
                <a:lnTo>
                  <a:pt x="1511016" y="466922"/>
                </a:lnTo>
                <a:lnTo>
                  <a:pt x="1459827" y="482007"/>
                </a:lnTo>
                <a:lnTo>
                  <a:pt x="1406954" y="495277"/>
                </a:lnTo>
                <a:lnTo>
                  <a:pt x="1352532" y="506673"/>
                </a:lnTo>
                <a:lnTo>
                  <a:pt x="1296700" y="516132"/>
                </a:lnTo>
                <a:lnTo>
                  <a:pt x="1239591" y="523596"/>
                </a:lnTo>
                <a:lnTo>
                  <a:pt x="1181343" y="529002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9"/>
                </a:lnTo>
                <a:lnTo>
                  <a:pt x="748749" y="523401"/>
                </a:lnTo>
                <a:lnTo>
                  <a:pt x="691224" y="515812"/>
                </a:lnTo>
                <a:lnTo>
                  <a:pt x="635121" y="506211"/>
                </a:lnTo>
                <a:lnTo>
                  <a:pt x="580562" y="494670"/>
                </a:lnTo>
                <a:lnTo>
                  <a:pt x="527668" y="481258"/>
                </a:lnTo>
                <a:lnTo>
                  <a:pt x="476563" y="466045"/>
                </a:lnTo>
                <a:lnTo>
                  <a:pt x="427368" y="449102"/>
                </a:lnTo>
                <a:lnTo>
                  <a:pt x="380207" y="430499"/>
                </a:lnTo>
                <a:lnTo>
                  <a:pt x="335201" y="410306"/>
                </a:lnTo>
                <a:lnTo>
                  <a:pt x="292473" y="388594"/>
                </a:lnTo>
                <a:lnTo>
                  <a:pt x="252146" y="365432"/>
                </a:lnTo>
                <a:lnTo>
                  <a:pt x="214341" y="340891"/>
                </a:lnTo>
                <a:lnTo>
                  <a:pt x="179181" y="315041"/>
                </a:lnTo>
                <a:lnTo>
                  <a:pt x="146789" y="287952"/>
                </a:lnTo>
                <a:lnTo>
                  <a:pt x="117287" y="259695"/>
                </a:lnTo>
                <a:lnTo>
                  <a:pt x="90798" y="230340"/>
                </a:lnTo>
                <a:lnTo>
                  <a:pt x="67443" y="199956"/>
                </a:lnTo>
                <a:lnTo>
                  <a:pt x="30627" y="136386"/>
                </a:lnTo>
                <a:lnTo>
                  <a:pt x="7820" y="69547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6"/>
                </a:lnTo>
                <a:lnTo>
                  <a:pt x="141170" y="69547"/>
                </a:lnTo>
                <a:lnTo>
                  <a:pt x="163978" y="136386"/>
                </a:lnTo>
                <a:lnTo>
                  <a:pt x="200794" y="199956"/>
                </a:lnTo>
                <a:lnTo>
                  <a:pt x="224150" y="230340"/>
                </a:lnTo>
                <a:lnTo>
                  <a:pt x="250641" y="259695"/>
                </a:lnTo>
                <a:lnTo>
                  <a:pt x="280145" y="287952"/>
                </a:lnTo>
                <a:lnTo>
                  <a:pt x="312539" y="315041"/>
                </a:lnTo>
                <a:lnTo>
                  <a:pt x="347702" y="340891"/>
                </a:lnTo>
                <a:lnTo>
                  <a:pt x="385510" y="365432"/>
                </a:lnTo>
                <a:lnTo>
                  <a:pt x="425841" y="388594"/>
                </a:lnTo>
                <a:lnTo>
                  <a:pt x="468573" y="410306"/>
                </a:lnTo>
                <a:lnTo>
                  <a:pt x="513584" y="430499"/>
                </a:lnTo>
                <a:lnTo>
                  <a:pt x="560752" y="449102"/>
                </a:lnTo>
                <a:lnTo>
                  <a:pt x="609953" y="466045"/>
                </a:lnTo>
                <a:lnTo>
                  <a:pt x="661066" y="481258"/>
                </a:lnTo>
                <a:lnTo>
                  <a:pt x="713968" y="494670"/>
                </a:lnTo>
                <a:lnTo>
                  <a:pt x="768536" y="506211"/>
                </a:lnTo>
                <a:lnTo>
                  <a:pt x="824650" y="515812"/>
                </a:lnTo>
                <a:lnTo>
                  <a:pt x="882185" y="523401"/>
                </a:lnTo>
                <a:lnTo>
                  <a:pt x="941020" y="528909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84655" y="1149350"/>
            <a:ext cx="2244461" cy="340078"/>
          </a:xfrm>
          <a:custGeom>
            <a:avLst/>
            <a:gdLst/>
            <a:ahLst/>
            <a:cxnLst/>
            <a:rect l="l" t="t" r="r" b="b"/>
            <a:pathLst>
              <a:path w="5181600" h="762000">
                <a:moveTo>
                  <a:pt x="0" y="762000"/>
                </a:moveTo>
                <a:lnTo>
                  <a:pt x="5181599" y="762000"/>
                </a:lnTo>
                <a:lnTo>
                  <a:pt x="5181599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563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</a:t>
            </a:r>
            <a:r>
              <a:rPr lang="vi-VN" spc="-4" dirty="0"/>
              <a:t>PHẦN </a:t>
            </a:r>
            <a:r>
              <a:rPr lang="vi-VN" spc="-2" dirty="0"/>
              <a:t>TỬ </a:t>
            </a:r>
            <a:r>
              <a:rPr lang="vi-VN" spc="-4" dirty="0"/>
              <a:t>HTML5 </a:t>
            </a:r>
            <a:r>
              <a:rPr lang="vi-VN" spc="-11" dirty="0"/>
              <a:t>LAYOUT</a:t>
            </a:r>
            <a:r>
              <a:rPr lang="vi-VN" spc="-9" dirty="0"/>
              <a:t> </a:t>
            </a:r>
            <a:r>
              <a:rPr lang="vi-VN" dirty="0"/>
              <a:t>8-8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59312" y="459950"/>
            <a:ext cx="3683556" cy="310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5052" y="534658"/>
            <a:ext cx="3478760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&lt;article&gt; đưa bài viết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an application, page, document, hoặc</a:t>
            </a:r>
            <a:r>
              <a:rPr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site.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343" y="791452"/>
            <a:ext cx="1071070" cy="1353554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&lt;article&gt;</a:t>
            </a:r>
            <a:r>
              <a:rPr spc="2"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945"/>
              </a:spcBef>
            </a:pPr>
            <a:r>
              <a:rPr sz="600" dirty="0">
                <a:latin typeface="Courier New"/>
                <a:cs typeface="Courier New"/>
              </a:rPr>
              <a:t>&lt;body&gt;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9"/>
              </a:spcBef>
            </a:pPr>
            <a:r>
              <a:rPr sz="600" dirty="0">
                <a:latin typeface="Courier New"/>
                <a:cs typeface="Courier New"/>
              </a:rPr>
              <a:t>&lt;header&gt;</a:t>
            </a:r>
            <a:endParaRPr sz="600">
              <a:latin typeface="Courier New"/>
              <a:cs typeface="Courier New"/>
            </a:endParaRP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&lt;h1&gt;Sample</a:t>
            </a:r>
            <a:r>
              <a:rPr sz="600" spc="-13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Blog&lt;/h1&gt;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&lt;/header&gt;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9"/>
              </a:spcBef>
            </a:pPr>
            <a:r>
              <a:rPr sz="600" dirty="0">
                <a:latin typeface="Courier New"/>
                <a:cs typeface="Courier New"/>
              </a:rPr>
              <a:t>&lt;nav&gt;</a:t>
            </a:r>
            <a:endParaRPr sz="600">
              <a:latin typeface="Courier New"/>
              <a:cs typeface="Courier New"/>
            </a:endParaRPr>
          </a:p>
          <a:p>
            <a:pPr marR="679165" algn="ctr">
              <a:spcBef>
                <a:spcPts val="13"/>
              </a:spcBef>
            </a:pPr>
            <a:r>
              <a:rPr sz="600" dirty="0">
                <a:latin typeface="Courier New"/>
                <a:cs typeface="Courier New"/>
              </a:rPr>
              <a:t>&lt;ul&gt;</a:t>
            </a:r>
            <a:endParaRPr sz="600">
              <a:latin typeface="Courier New"/>
              <a:cs typeface="Courier New"/>
            </a:endParaRPr>
          </a:p>
          <a:p>
            <a:pPr marL="200852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&lt;li&gt; home</a:t>
            </a:r>
            <a:r>
              <a:rPr sz="600" spc="-24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&lt;/li&gt;</a:t>
            </a:r>
            <a:endParaRPr sz="600">
              <a:latin typeface="Courier New"/>
              <a:cs typeface="Courier New"/>
            </a:endParaRPr>
          </a:p>
          <a:p>
            <a:pPr marL="200852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&lt;li&gt; help</a:t>
            </a:r>
            <a:r>
              <a:rPr sz="600" spc="-24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&lt;/li&gt;</a:t>
            </a:r>
            <a:endParaRPr sz="600">
              <a:latin typeface="Courier New"/>
              <a:cs typeface="Courier New"/>
            </a:endParaRPr>
          </a:p>
          <a:p>
            <a:pPr marL="200852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&lt;li&gt; contact</a:t>
            </a:r>
            <a:r>
              <a:rPr sz="600" spc="-26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&lt;/li&gt;</a:t>
            </a:r>
            <a:endParaRPr sz="600">
              <a:latin typeface="Courier New"/>
              <a:cs typeface="Courier New"/>
            </a:endParaRPr>
          </a:p>
          <a:p>
            <a:pPr marR="630414" algn="ctr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&lt;/ul&gt;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&lt;/nav&gt;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&lt;section&gt;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7096" y="2219817"/>
            <a:ext cx="1463263" cy="56018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1">
              <a:spcBef>
                <a:spcPts val="48"/>
              </a:spcBef>
            </a:pPr>
            <a:r>
              <a:rPr sz="600" dirty="0">
                <a:latin typeface="Courier New"/>
                <a:cs typeface="Courier New"/>
              </a:rPr>
              <a:t>&lt;article&gt;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First Blog</a:t>
            </a:r>
            <a:r>
              <a:rPr sz="600" spc="-18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entry</a:t>
            </a: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&lt;/article&gt;</a:t>
            </a:r>
          </a:p>
          <a:p>
            <a:pPr marL="5571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&lt;article&gt;</a:t>
            </a: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Second Blog</a:t>
            </a:r>
            <a:r>
              <a:rPr sz="600" spc="-22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entry</a:t>
            </a: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&lt;/article&gt;</a:t>
            </a:r>
          </a:p>
        </p:txBody>
      </p:sp>
      <p:sp>
        <p:nvSpPr>
          <p:cNvPr id="8" name="object 8"/>
          <p:cNvSpPr/>
          <p:nvPr/>
        </p:nvSpPr>
        <p:spPr>
          <a:xfrm>
            <a:off x="1553684" y="2142830"/>
            <a:ext cx="447516" cy="238054"/>
          </a:xfrm>
          <a:custGeom>
            <a:avLst/>
            <a:gdLst/>
            <a:ahLst/>
            <a:cxnLst/>
            <a:rect l="l" t="t" r="r" b="b"/>
            <a:pathLst>
              <a:path w="1033145" h="533400">
                <a:moveTo>
                  <a:pt x="965962" y="133350"/>
                </a:moveTo>
                <a:lnTo>
                  <a:pt x="832612" y="133350"/>
                </a:lnTo>
                <a:lnTo>
                  <a:pt x="815913" y="166141"/>
                </a:lnTo>
                <a:lnTo>
                  <a:pt x="795812" y="197953"/>
                </a:lnTo>
                <a:lnTo>
                  <a:pt x="772439" y="228722"/>
                </a:lnTo>
                <a:lnTo>
                  <a:pt x="745922" y="258386"/>
                </a:lnTo>
                <a:lnTo>
                  <a:pt x="716393" y="286883"/>
                </a:lnTo>
                <a:lnTo>
                  <a:pt x="683979" y="314150"/>
                </a:lnTo>
                <a:lnTo>
                  <a:pt x="648812" y="340127"/>
                </a:lnTo>
                <a:lnTo>
                  <a:pt x="611020" y="364750"/>
                </a:lnTo>
                <a:lnTo>
                  <a:pt x="570733" y="387957"/>
                </a:lnTo>
                <a:lnTo>
                  <a:pt x="528081" y="409686"/>
                </a:lnTo>
                <a:lnTo>
                  <a:pt x="483194" y="429874"/>
                </a:lnTo>
                <a:lnTo>
                  <a:pt x="436201" y="448461"/>
                </a:lnTo>
                <a:lnTo>
                  <a:pt x="387231" y="465383"/>
                </a:lnTo>
                <a:lnTo>
                  <a:pt x="336415" y="480578"/>
                </a:lnTo>
                <a:lnTo>
                  <a:pt x="283882" y="493984"/>
                </a:lnTo>
                <a:lnTo>
                  <a:pt x="229762" y="505539"/>
                </a:lnTo>
                <a:lnTo>
                  <a:pt x="174184" y="515180"/>
                </a:lnTo>
                <a:lnTo>
                  <a:pt x="117278" y="522846"/>
                </a:lnTo>
                <a:lnTo>
                  <a:pt x="59173" y="528474"/>
                </a:lnTo>
                <a:lnTo>
                  <a:pt x="0" y="532003"/>
                </a:lnTo>
                <a:lnTo>
                  <a:pt x="58105" y="533373"/>
                </a:lnTo>
                <a:lnTo>
                  <a:pt x="115621" y="532682"/>
                </a:lnTo>
                <a:lnTo>
                  <a:pt x="172422" y="529981"/>
                </a:lnTo>
                <a:lnTo>
                  <a:pt x="228382" y="525322"/>
                </a:lnTo>
                <a:lnTo>
                  <a:pt x="283378" y="518756"/>
                </a:lnTo>
                <a:lnTo>
                  <a:pt x="337285" y="510335"/>
                </a:lnTo>
                <a:lnTo>
                  <a:pt x="389976" y="500110"/>
                </a:lnTo>
                <a:lnTo>
                  <a:pt x="441329" y="488134"/>
                </a:lnTo>
                <a:lnTo>
                  <a:pt x="491217" y="474457"/>
                </a:lnTo>
                <a:lnTo>
                  <a:pt x="539515" y="459131"/>
                </a:lnTo>
                <a:lnTo>
                  <a:pt x="586100" y="442209"/>
                </a:lnTo>
                <a:lnTo>
                  <a:pt x="630846" y="423741"/>
                </a:lnTo>
                <a:lnTo>
                  <a:pt x="673628" y="403779"/>
                </a:lnTo>
                <a:lnTo>
                  <a:pt x="714321" y="382375"/>
                </a:lnTo>
                <a:lnTo>
                  <a:pt x="752800" y="359580"/>
                </a:lnTo>
                <a:lnTo>
                  <a:pt x="788941" y="335446"/>
                </a:lnTo>
                <a:lnTo>
                  <a:pt x="822619" y="310024"/>
                </a:lnTo>
                <a:lnTo>
                  <a:pt x="853709" y="283367"/>
                </a:lnTo>
                <a:lnTo>
                  <a:pt x="882085" y="255526"/>
                </a:lnTo>
                <a:lnTo>
                  <a:pt x="907623" y="226552"/>
                </a:lnTo>
                <a:lnTo>
                  <a:pt x="949686" y="165412"/>
                </a:lnTo>
                <a:lnTo>
                  <a:pt x="965962" y="133350"/>
                </a:lnTo>
                <a:close/>
              </a:path>
              <a:path w="1033145" h="533400">
                <a:moveTo>
                  <a:pt x="928751" y="0"/>
                </a:moveTo>
                <a:lnTo>
                  <a:pt x="765937" y="133350"/>
                </a:lnTo>
                <a:lnTo>
                  <a:pt x="1032637" y="133350"/>
                </a:lnTo>
                <a:lnTo>
                  <a:pt x="928751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2560" y="2142830"/>
            <a:ext cx="460169" cy="238054"/>
          </a:xfrm>
          <a:custGeom>
            <a:avLst/>
            <a:gdLst/>
            <a:ahLst/>
            <a:cxnLst/>
            <a:rect l="l" t="t" r="r" b="b"/>
            <a:pathLst>
              <a:path w="1062354" h="533400">
                <a:moveTo>
                  <a:pt x="133350" y="0"/>
                </a:moveTo>
                <a:lnTo>
                  <a:pt x="0" y="0"/>
                </a:lnTo>
                <a:lnTo>
                  <a:pt x="1975" y="35076"/>
                </a:lnTo>
                <a:lnTo>
                  <a:pt x="17411" y="103340"/>
                </a:lnTo>
                <a:lnTo>
                  <a:pt x="47345" y="168615"/>
                </a:lnTo>
                <a:lnTo>
                  <a:pt x="90798" y="230340"/>
                </a:lnTo>
                <a:lnTo>
                  <a:pt x="117287" y="259695"/>
                </a:lnTo>
                <a:lnTo>
                  <a:pt x="146789" y="287952"/>
                </a:lnTo>
                <a:lnTo>
                  <a:pt x="179181" y="315041"/>
                </a:lnTo>
                <a:lnTo>
                  <a:pt x="214341" y="340891"/>
                </a:lnTo>
                <a:lnTo>
                  <a:pt x="252146" y="365432"/>
                </a:lnTo>
                <a:lnTo>
                  <a:pt x="292473" y="388594"/>
                </a:lnTo>
                <a:lnTo>
                  <a:pt x="335201" y="410306"/>
                </a:lnTo>
                <a:lnTo>
                  <a:pt x="380207" y="430499"/>
                </a:lnTo>
                <a:lnTo>
                  <a:pt x="427368" y="449102"/>
                </a:lnTo>
                <a:lnTo>
                  <a:pt x="476563" y="466045"/>
                </a:lnTo>
                <a:lnTo>
                  <a:pt x="527668" y="481258"/>
                </a:lnTo>
                <a:lnTo>
                  <a:pt x="580562" y="494670"/>
                </a:lnTo>
                <a:lnTo>
                  <a:pt x="635121" y="506211"/>
                </a:lnTo>
                <a:lnTo>
                  <a:pt x="691224" y="515812"/>
                </a:lnTo>
                <a:lnTo>
                  <a:pt x="748749" y="523401"/>
                </a:lnTo>
                <a:lnTo>
                  <a:pt x="807571" y="528909"/>
                </a:lnTo>
                <a:lnTo>
                  <a:pt x="867571" y="532265"/>
                </a:lnTo>
                <a:lnTo>
                  <a:pt x="928624" y="533400"/>
                </a:lnTo>
                <a:lnTo>
                  <a:pt x="1062101" y="533400"/>
                </a:lnTo>
                <a:lnTo>
                  <a:pt x="1001033" y="532265"/>
                </a:lnTo>
                <a:lnTo>
                  <a:pt x="941020" y="528909"/>
                </a:lnTo>
                <a:lnTo>
                  <a:pt x="882185" y="523401"/>
                </a:lnTo>
                <a:lnTo>
                  <a:pt x="824650" y="515812"/>
                </a:lnTo>
                <a:lnTo>
                  <a:pt x="768536" y="506211"/>
                </a:lnTo>
                <a:lnTo>
                  <a:pt x="713968" y="494670"/>
                </a:lnTo>
                <a:lnTo>
                  <a:pt x="661066" y="481258"/>
                </a:lnTo>
                <a:lnTo>
                  <a:pt x="609953" y="466045"/>
                </a:lnTo>
                <a:lnTo>
                  <a:pt x="560752" y="449102"/>
                </a:lnTo>
                <a:lnTo>
                  <a:pt x="513584" y="430499"/>
                </a:lnTo>
                <a:lnTo>
                  <a:pt x="468573" y="410306"/>
                </a:lnTo>
                <a:lnTo>
                  <a:pt x="425841" y="388594"/>
                </a:lnTo>
                <a:lnTo>
                  <a:pt x="385510" y="365432"/>
                </a:lnTo>
                <a:lnTo>
                  <a:pt x="347702" y="340891"/>
                </a:lnTo>
                <a:lnTo>
                  <a:pt x="312539" y="315041"/>
                </a:lnTo>
                <a:lnTo>
                  <a:pt x="280145" y="287952"/>
                </a:lnTo>
                <a:lnTo>
                  <a:pt x="250641" y="259695"/>
                </a:lnTo>
                <a:lnTo>
                  <a:pt x="224150" y="230340"/>
                </a:lnTo>
                <a:lnTo>
                  <a:pt x="200794" y="199956"/>
                </a:lnTo>
                <a:lnTo>
                  <a:pt x="163978" y="136386"/>
                </a:lnTo>
                <a:lnTo>
                  <a:pt x="141170" y="69547"/>
                </a:lnTo>
                <a:lnTo>
                  <a:pt x="135325" y="35076"/>
                </a:lnTo>
                <a:lnTo>
                  <a:pt x="133350" y="0"/>
                </a:lnTo>
                <a:close/>
              </a:path>
            </a:pathLst>
          </a:custGeom>
          <a:solidFill>
            <a:srgbClr val="0D1E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2560" y="2142830"/>
            <a:ext cx="878530" cy="238054"/>
          </a:xfrm>
          <a:custGeom>
            <a:avLst/>
            <a:gdLst/>
            <a:ahLst/>
            <a:cxnLst/>
            <a:rect l="l" t="t" r="r" b="b"/>
            <a:pathLst>
              <a:path w="2028189" h="533400">
                <a:moveTo>
                  <a:pt x="995299" y="532003"/>
                </a:moveTo>
                <a:lnTo>
                  <a:pt x="1054472" y="528474"/>
                </a:lnTo>
                <a:lnTo>
                  <a:pt x="1112577" y="522846"/>
                </a:lnTo>
                <a:lnTo>
                  <a:pt x="1169483" y="515180"/>
                </a:lnTo>
                <a:lnTo>
                  <a:pt x="1225061" y="505539"/>
                </a:lnTo>
                <a:lnTo>
                  <a:pt x="1279181" y="493984"/>
                </a:lnTo>
                <a:lnTo>
                  <a:pt x="1331714" y="480578"/>
                </a:lnTo>
                <a:lnTo>
                  <a:pt x="1382530" y="465383"/>
                </a:lnTo>
                <a:lnTo>
                  <a:pt x="1431500" y="448461"/>
                </a:lnTo>
                <a:lnTo>
                  <a:pt x="1478493" y="429874"/>
                </a:lnTo>
                <a:lnTo>
                  <a:pt x="1523380" y="409686"/>
                </a:lnTo>
                <a:lnTo>
                  <a:pt x="1566032" y="387957"/>
                </a:lnTo>
                <a:lnTo>
                  <a:pt x="1606319" y="364750"/>
                </a:lnTo>
                <a:lnTo>
                  <a:pt x="1644111" y="340127"/>
                </a:lnTo>
                <a:lnTo>
                  <a:pt x="1679278" y="314150"/>
                </a:lnTo>
                <a:lnTo>
                  <a:pt x="1711692" y="286883"/>
                </a:lnTo>
                <a:lnTo>
                  <a:pt x="1741221" y="258386"/>
                </a:lnTo>
                <a:lnTo>
                  <a:pt x="1767738" y="228722"/>
                </a:lnTo>
                <a:lnTo>
                  <a:pt x="1791111" y="197953"/>
                </a:lnTo>
                <a:lnTo>
                  <a:pt x="1827911" y="133350"/>
                </a:lnTo>
                <a:lnTo>
                  <a:pt x="1761236" y="133350"/>
                </a:lnTo>
                <a:lnTo>
                  <a:pt x="1924050" y="0"/>
                </a:lnTo>
                <a:lnTo>
                  <a:pt x="2027936" y="133350"/>
                </a:lnTo>
                <a:lnTo>
                  <a:pt x="1961261" y="133350"/>
                </a:lnTo>
                <a:lnTo>
                  <a:pt x="1944357" y="166494"/>
                </a:lnTo>
                <a:lnTo>
                  <a:pt x="1900322" y="229648"/>
                </a:lnTo>
                <a:lnTo>
                  <a:pt x="1873464" y="259536"/>
                </a:lnTo>
                <a:lnTo>
                  <a:pt x="1843560" y="288217"/>
                </a:lnTo>
                <a:lnTo>
                  <a:pt x="1810746" y="315630"/>
                </a:lnTo>
                <a:lnTo>
                  <a:pt x="1775158" y="341714"/>
                </a:lnTo>
                <a:lnTo>
                  <a:pt x="1736934" y="366409"/>
                </a:lnTo>
                <a:lnTo>
                  <a:pt x="1696208" y="389655"/>
                </a:lnTo>
                <a:lnTo>
                  <a:pt x="1653117" y="411389"/>
                </a:lnTo>
                <a:lnTo>
                  <a:pt x="1607797" y="431553"/>
                </a:lnTo>
                <a:lnTo>
                  <a:pt x="1560385" y="450084"/>
                </a:lnTo>
                <a:lnTo>
                  <a:pt x="1511016" y="466922"/>
                </a:lnTo>
                <a:lnTo>
                  <a:pt x="1459827" y="482007"/>
                </a:lnTo>
                <a:lnTo>
                  <a:pt x="1406954" y="495277"/>
                </a:lnTo>
                <a:lnTo>
                  <a:pt x="1352532" y="506673"/>
                </a:lnTo>
                <a:lnTo>
                  <a:pt x="1296700" y="516132"/>
                </a:lnTo>
                <a:lnTo>
                  <a:pt x="1239591" y="523596"/>
                </a:lnTo>
                <a:lnTo>
                  <a:pt x="1181343" y="529002"/>
                </a:lnTo>
                <a:lnTo>
                  <a:pt x="1122092" y="532290"/>
                </a:lnTo>
                <a:lnTo>
                  <a:pt x="1061974" y="533400"/>
                </a:lnTo>
                <a:lnTo>
                  <a:pt x="928624" y="533400"/>
                </a:lnTo>
                <a:lnTo>
                  <a:pt x="867571" y="532265"/>
                </a:lnTo>
                <a:lnTo>
                  <a:pt x="807571" y="528909"/>
                </a:lnTo>
                <a:lnTo>
                  <a:pt x="748749" y="523401"/>
                </a:lnTo>
                <a:lnTo>
                  <a:pt x="691224" y="515812"/>
                </a:lnTo>
                <a:lnTo>
                  <a:pt x="635121" y="506211"/>
                </a:lnTo>
                <a:lnTo>
                  <a:pt x="580562" y="494670"/>
                </a:lnTo>
                <a:lnTo>
                  <a:pt x="527668" y="481258"/>
                </a:lnTo>
                <a:lnTo>
                  <a:pt x="476563" y="466045"/>
                </a:lnTo>
                <a:lnTo>
                  <a:pt x="427368" y="449102"/>
                </a:lnTo>
                <a:lnTo>
                  <a:pt x="380207" y="430499"/>
                </a:lnTo>
                <a:lnTo>
                  <a:pt x="335201" y="410306"/>
                </a:lnTo>
                <a:lnTo>
                  <a:pt x="292473" y="388594"/>
                </a:lnTo>
                <a:lnTo>
                  <a:pt x="252146" y="365432"/>
                </a:lnTo>
                <a:lnTo>
                  <a:pt x="214341" y="340891"/>
                </a:lnTo>
                <a:lnTo>
                  <a:pt x="179181" y="315041"/>
                </a:lnTo>
                <a:lnTo>
                  <a:pt x="146789" y="287952"/>
                </a:lnTo>
                <a:lnTo>
                  <a:pt x="117287" y="259695"/>
                </a:lnTo>
                <a:lnTo>
                  <a:pt x="90798" y="230340"/>
                </a:lnTo>
                <a:lnTo>
                  <a:pt x="67443" y="199956"/>
                </a:lnTo>
                <a:lnTo>
                  <a:pt x="30627" y="136386"/>
                </a:lnTo>
                <a:lnTo>
                  <a:pt x="7820" y="69547"/>
                </a:lnTo>
                <a:lnTo>
                  <a:pt x="0" y="0"/>
                </a:lnTo>
                <a:lnTo>
                  <a:pt x="133350" y="0"/>
                </a:lnTo>
                <a:lnTo>
                  <a:pt x="135325" y="35076"/>
                </a:lnTo>
                <a:lnTo>
                  <a:pt x="141170" y="69547"/>
                </a:lnTo>
                <a:lnTo>
                  <a:pt x="163978" y="136386"/>
                </a:lnTo>
                <a:lnTo>
                  <a:pt x="200794" y="199956"/>
                </a:lnTo>
                <a:lnTo>
                  <a:pt x="224150" y="230340"/>
                </a:lnTo>
                <a:lnTo>
                  <a:pt x="250641" y="259695"/>
                </a:lnTo>
                <a:lnTo>
                  <a:pt x="280145" y="287952"/>
                </a:lnTo>
                <a:lnTo>
                  <a:pt x="312539" y="315041"/>
                </a:lnTo>
                <a:lnTo>
                  <a:pt x="347702" y="340891"/>
                </a:lnTo>
                <a:lnTo>
                  <a:pt x="385510" y="365432"/>
                </a:lnTo>
                <a:lnTo>
                  <a:pt x="425841" y="388594"/>
                </a:lnTo>
                <a:lnTo>
                  <a:pt x="468573" y="410306"/>
                </a:lnTo>
                <a:lnTo>
                  <a:pt x="513584" y="430499"/>
                </a:lnTo>
                <a:lnTo>
                  <a:pt x="560752" y="449102"/>
                </a:lnTo>
                <a:lnTo>
                  <a:pt x="609953" y="466045"/>
                </a:lnTo>
                <a:lnTo>
                  <a:pt x="661066" y="481258"/>
                </a:lnTo>
                <a:lnTo>
                  <a:pt x="713968" y="494670"/>
                </a:lnTo>
                <a:lnTo>
                  <a:pt x="768536" y="506211"/>
                </a:lnTo>
                <a:lnTo>
                  <a:pt x="824650" y="515812"/>
                </a:lnTo>
                <a:lnTo>
                  <a:pt x="882185" y="523401"/>
                </a:lnTo>
                <a:lnTo>
                  <a:pt x="941020" y="528909"/>
                </a:lnTo>
                <a:lnTo>
                  <a:pt x="1001033" y="532265"/>
                </a:lnTo>
                <a:lnTo>
                  <a:pt x="1062101" y="5334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31910" y="1007481"/>
            <a:ext cx="2081902" cy="1021852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5571">
              <a:spcBef>
                <a:spcPts val="48"/>
              </a:spcBef>
            </a:pPr>
            <a:r>
              <a:rPr sz="600" dirty="0">
                <a:latin typeface="Courier New"/>
                <a:cs typeface="Courier New"/>
              </a:rPr>
              <a:t>&lt;/section&gt;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&lt;aside&gt;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7"/>
              </a:spcBef>
            </a:pPr>
            <a:r>
              <a:rPr sz="600" dirty="0">
                <a:latin typeface="Courier New"/>
                <a:cs typeface="Courier New"/>
              </a:rPr>
              <a:t>&lt;blockquote&gt;Archive Number</a:t>
            </a:r>
            <a:r>
              <a:rPr sz="600" spc="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One&lt;/blockquote&gt;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&lt;br&gt;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&lt;blockquote&gt;Archive Number</a:t>
            </a:r>
            <a:r>
              <a:rPr sz="600" spc="7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Two&lt;/blockquote&gt;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&lt;/aside&gt;</a:t>
            </a:r>
            <a:endParaRPr sz="600">
              <a:latin typeface="Courier New"/>
              <a:cs typeface="Courier New"/>
            </a:endParaRPr>
          </a:p>
          <a:p>
            <a:pPr marL="103073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&lt;footer&gt;</a:t>
            </a:r>
            <a:endParaRPr sz="600">
              <a:latin typeface="Courier New"/>
              <a:cs typeface="Courier New"/>
            </a:endParaRPr>
          </a:p>
          <a:p>
            <a:pPr marL="200574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Copyright &amp;copy;</a:t>
            </a:r>
            <a:r>
              <a:rPr sz="600" spc="-13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2012-2013</a:t>
            </a:r>
            <a:endParaRPr sz="600">
              <a:latin typeface="Courier New"/>
              <a:cs typeface="Courier New"/>
            </a:endParaRPr>
          </a:p>
          <a:p>
            <a:pPr marL="103073">
              <a:spcBef>
                <a:spcPts val="4"/>
              </a:spcBef>
            </a:pPr>
            <a:r>
              <a:rPr sz="600" dirty="0">
                <a:latin typeface="Courier New"/>
                <a:cs typeface="Courier New"/>
              </a:rPr>
              <a:t>&lt;/footer&gt;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&lt;/body&gt;</a:t>
            </a:r>
            <a:endParaRPr sz="600">
              <a:latin typeface="Courier New"/>
              <a:cs typeface="Courier New"/>
            </a:endParaRPr>
          </a:p>
          <a:p>
            <a:pPr marL="5571">
              <a:spcBef>
                <a:spcPts val="11"/>
              </a:spcBef>
            </a:pPr>
            <a:r>
              <a:rPr sz="600" dirty="0">
                <a:latin typeface="Courier New"/>
                <a:cs typeface="Courier New"/>
              </a:rPr>
              <a:t>&lt;/html&gt;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357" y="2176837"/>
            <a:ext cx="1584325" cy="646148"/>
          </a:xfrm>
          <a:custGeom>
            <a:avLst/>
            <a:gdLst/>
            <a:ahLst/>
            <a:cxnLst/>
            <a:rect l="l" t="t" r="r" b="b"/>
            <a:pathLst>
              <a:path w="3657600" h="1447800">
                <a:moveTo>
                  <a:pt x="0" y="1447800"/>
                </a:moveTo>
                <a:lnTo>
                  <a:pt x="3657600" y="1447800"/>
                </a:lnTo>
                <a:lnTo>
                  <a:pt x="3657600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165996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THANH </a:t>
            </a:r>
            <a:r>
              <a:rPr lang="vi-VN" spc="-2" dirty="0"/>
              <a:t>ĐIỀU</a:t>
            </a:r>
            <a:r>
              <a:rPr lang="vi-VN" spc="-15" dirty="0"/>
              <a:t> </a:t>
            </a:r>
            <a:r>
              <a:rPr lang="vi-VN" spc="-4" dirty="0"/>
              <a:t>HƯỚNG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7747" y="534602"/>
            <a:ext cx="3389136" cy="2550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727" y="771976"/>
            <a:ext cx="3403659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8407" y="1046759"/>
            <a:ext cx="338847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727" y="1363032"/>
            <a:ext cx="3387155" cy="6971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989" y="2073114"/>
            <a:ext cx="3381874" cy="4591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8160" y="571670"/>
            <a:ext cx="3335226" cy="185440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quan trọng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nhất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pc="4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dirty="0">
              <a:latin typeface="Times New Roman"/>
              <a:cs typeface="Times New Roman"/>
            </a:endParaRPr>
          </a:p>
          <a:p>
            <a:pPr marL="7800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Bố cục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sự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vật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-2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7800" marR="2229">
              <a:lnSpc>
                <a:spcPts val="820"/>
              </a:lnSpc>
            </a:pP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menu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hướng nhất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quán.</a:t>
            </a:r>
            <a:endParaRPr dirty="0">
              <a:latin typeface="Arial"/>
              <a:cs typeface="Arial"/>
            </a:endParaRPr>
          </a:p>
          <a:p>
            <a:pPr marL="6407" marR="163245">
              <a:lnSpc>
                <a:spcPts val="820"/>
              </a:lnSpc>
              <a:spcBef>
                <a:spcPts val="48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hướng là một 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công đoạn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kiến trúc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 một 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800" marR="81065">
              <a:lnSpc>
                <a:spcPts val="82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đơn menu luôn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 hướng,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ngang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thẳng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đứng.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9193" marR="51536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 hướng 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trang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trang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tuyến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nhằm hỗ trợ khách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cập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trực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tuyến.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4764" marR="16714">
              <a:lnSpc>
                <a:spcPct val="86400"/>
              </a:lnSpc>
            </a:pP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Trang 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thanh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hướng chính và một thanh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hướng phụ mà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bao 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trọng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-2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4764" marR="16714">
              <a:lnSpc>
                <a:spcPct val="86400"/>
              </a:lnSpc>
            </a:pP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79980"/>
            <a:ext cx="292027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THANH </a:t>
            </a:r>
            <a:r>
              <a:rPr lang="vi-VN" dirty="0" smtClean="0"/>
              <a:t>ĐIỀU </a:t>
            </a:r>
            <a:r>
              <a:rPr lang="vi-VN" spc="-2" dirty="0"/>
              <a:t>HƯỚNG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46" dirty="0"/>
              <a:t> </a:t>
            </a:r>
            <a:r>
              <a:rPr lang="vi-VN" spc="2" dirty="0"/>
              <a:t>1-2</a:t>
            </a:r>
            <a:endParaRPr lang="vi-VN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29408" y="486311"/>
            <a:ext cx="3386495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747" y="785134"/>
            <a:ext cx="3387155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9806" y="1081041"/>
            <a:ext cx="3404319" cy="457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0959" y="1504100"/>
            <a:ext cx="3385175" cy="3550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388" y="1798977"/>
            <a:ext cx="3384515" cy="4563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408" y="2220027"/>
            <a:ext cx="3386495" cy="302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9689" y="513290"/>
            <a:ext cx="3409517" cy="187412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98345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tắt chế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 đồ họa,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khả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năng đồ họa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tối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thiểu.</a:t>
            </a:r>
            <a:endParaRPr dirty="0">
              <a:latin typeface="Arial"/>
              <a:cs typeface="Arial"/>
            </a:endParaRPr>
          </a:p>
          <a:p>
            <a:pPr marL="5571" algn="just">
              <a:lnSpc>
                <a:spcPts val="884"/>
              </a:lnSpc>
              <a:spcBef>
                <a:spcPts val="66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tình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huống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vậy,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 để 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hướng</a:t>
            </a:r>
            <a:endParaRPr dirty="0">
              <a:latin typeface="Arial"/>
              <a:cs typeface="Arial"/>
            </a:endParaRPr>
          </a:p>
          <a:p>
            <a:pPr marL="5571" algn="just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như là các thanh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điều hướng độc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lập.</a:t>
            </a:r>
            <a:endParaRPr dirty="0">
              <a:latin typeface="Arial"/>
              <a:cs typeface="Arial"/>
            </a:endParaRPr>
          </a:p>
          <a:p>
            <a:pPr marL="8079" algn="just">
              <a:lnSpc>
                <a:spcPts val="884"/>
              </a:lnSpc>
              <a:spcBef>
                <a:spcPts val="513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văn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với các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endParaRPr dirty="0">
              <a:latin typeface="Arial"/>
              <a:cs typeface="Arial"/>
            </a:endParaRPr>
          </a:p>
          <a:p>
            <a:pPr marL="8079" algn="just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 nhưng dễ dàng để tạo ra,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bất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kỳ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lang="vi-VN" spc="5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8079" algn="just">
              <a:lnSpc>
                <a:spcPts val="820"/>
              </a:lnSpc>
            </a:pPr>
            <a:r>
              <a:rPr lang="vi-VN" spc="-2" dirty="0" smtClean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rình</a:t>
            </a:r>
            <a:r>
              <a:rPr lang="vi-VN" dirty="0" smtClean="0"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pc="1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7522" algn="just">
              <a:lnSpc>
                <a:spcPts val="884"/>
              </a:lnSpc>
              <a:spcBef>
                <a:spcPts val="71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thế của việc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là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</a:t>
            </a:r>
            <a:endParaRPr dirty="0">
              <a:latin typeface="Arial"/>
              <a:cs typeface="Arial"/>
            </a:endParaRPr>
          </a:p>
          <a:p>
            <a:pPr marL="7522" algn="just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làm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giảm thời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tải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 marL="8079" marR="152659" algn="just">
              <a:lnSpc>
                <a:spcPct val="86400"/>
              </a:lnSpc>
              <a:spcBef>
                <a:spcPts val="715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Mặc dù một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rất dễ dàng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phải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thú vị, vì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ít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hấp dẫn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giác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cập.</a:t>
            </a:r>
            <a:endParaRPr dirty="0">
              <a:latin typeface="Arial"/>
              <a:cs typeface="Arial"/>
            </a:endParaRPr>
          </a:p>
          <a:p>
            <a:pPr marL="5571" algn="just">
              <a:spcBef>
                <a:spcPts val="74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hiển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chiều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ngang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theo chiều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dọc.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69670"/>
            <a:ext cx="292027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pc="-2" dirty="0"/>
              <a:t>THANH </a:t>
            </a:r>
            <a:r>
              <a:rPr lang="vi-VN" dirty="0" smtClean="0"/>
              <a:t>ĐIỀU </a:t>
            </a:r>
            <a:r>
              <a:rPr lang="vi-VN" spc="-2" dirty="0"/>
              <a:t>HƯỚNG DẠNG </a:t>
            </a:r>
            <a:r>
              <a:rPr lang="vi-VN" spc="-9" dirty="0"/>
              <a:t>VĂN </a:t>
            </a:r>
            <a:r>
              <a:rPr lang="vi-VN" spc="-2" dirty="0"/>
              <a:t>BẢN</a:t>
            </a:r>
            <a:r>
              <a:rPr lang="vi-VN" spc="-35" dirty="0"/>
              <a:t> </a:t>
            </a:r>
            <a:r>
              <a:rPr lang="vi-VN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78357" y="417502"/>
            <a:ext cx="3437656" cy="188675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 thanh </a:t>
            </a:r>
            <a:r>
              <a:rPr dirty="0">
                <a:latin typeface="Calibri"/>
                <a:cs typeface="Calibri"/>
              </a:rPr>
              <a:t>điều hướng dạng văn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&lt;nav&gt;</a:t>
            </a:r>
            <a:endParaRPr sz="700">
              <a:latin typeface="Courier New"/>
              <a:cs typeface="Courier New"/>
            </a:endParaRPr>
          </a:p>
          <a:p>
            <a:pPr marL="527063"/>
            <a:r>
              <a:rPr sz="700" dirty="0">
                <a:latin typeface="Courier New"/>
                <a:cs typeface="Courier New"/>
              </a:rPr>
              <a:t>&lt;a </a:t>
            </a:r>
            <a:r>
              <a:rPr sz="700" spc="-2" dirty="0">
                <a:latin typeface="Courier New"/>
                <a:cs typeface="Courier New"/>
              </a:rPr>
              <a:t>href=”/home/”&gt;&lt;font size=”6”&gt;Home&lt;/font&gt;&lt;/a&gt;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|</a:t>
            </a:r>
            <a:endParaRPr sz="700">
              <a:latin typeface="Courier New"/>
              <a:cs typeface="Courier New"/>
            </a:endParaRPr>
          </a:p>
          <a:p>
            <a:pPr marL="527063"/>
            <a:r>
              <a:rPr sz="700" dirty="0">
                <a:latin typeface="Courier New"/>
                <a:cs typeface="Courier New"/>
              </a:rPr>
              <a:t>&lt;a </a:t>
            </a:r>
            <a:r>
              <a:rPr sz="700" spc="-2" dirty="0">
                <a:latin typeface="Courier New"/>
                <a:cs typeface="Courier New"/>
              </a:rPr>
              <a:t>href=”/news/”&gt;&lt;font size=”6”&gt;News&lt;/font&gt;&lt;/a&gt;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|</a:t>
            </a:r>
            <a:endParaRPr sz="700">
              <a:latin typeface="Courier New"/>
              <a:cs typeface="Courier New"/>
            </a:endParaRPr>
          </a:p>
          <a:p>
            <a:pPr marL="527063"/>
            <a:r>
              <a:rPr sz="700" dirty="0">
                <a:latin typeface="Courier New"/>
                <a:cs typeface="Courier New"/>
              </a:rPr>
              <a:t>&lt;a </a:t>
            </a:r>
            <a:r>
              <a:rPr sz="700" spc="-2" dirty="0">
                <a:latin typeface="Courier New"/>
                <a:cs typeface="Courier New"/>
              </a:rPr>
              <a:t>href=”/contact/”&gt;&lt;font size=”6”&gt;Contact&lt;/font&gt;&lt;/a&gt;</a:t>
            </a:r>
            <a:r>
              <a:rPr sz="700" spc="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|</a:t>
            </a:r>
            <a:endParaRPr sz="700">
              <a:latin typeface="Courier New"/>
              <a:cs typeface="Courier New"/>
            </a:endParaRPr>
          </a:p>
          <a:p>
            <a:pPr marL="527063">
              <a:spcBef>
                <a:spcPts val="2"/>
              </a:spcBef>
            </a:pPr>
            <a:r>
              <a:rPr sz="700" dirty="0">
                <a:latin typeface="Courier New"/>
                <a:cs typeface="Courier New"/>
              </a:rPr>
              <a:t>&lt;a </a:t>
            </a:r>
            <a:r>
              <a:rPr sz="700" spc="-2" dirty="0">
                <a:latin typeface="Courier New"/>
                <a:cs typeface="Courier New"/>
              </a:rPr>
              <a:t>href=”/about/”&gt;&lt;font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size=”6”&gt;About&lt;/font&gt;&lt;/a&gt;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&lt;/nav&gt;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&lt;h1&gt;This is a Text-based Navigation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Bar&lt;/h1&gt;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206145"/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4825" y="2216150"/>
            <a:ext cx="1864719" cy="569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GIỚI</a:t>
            </a:r>
            <a:r>
              <a:rPr lang="vi-VN" spc="-35" dirty="0"/>
              <a:t> </a:t>
            </a:r>
            <a:r>
              <a:rPr lang="vi-VN" spc="-2" dirty="0"/>
              <a:t>THIỆU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8371" y="612480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8283448" y="0"/>
                </a:moveTo>
                <a:lnTo>
                  <a:pt x="98551" y="0"/>
                </a:lnTo>
                <a:lnTo>
                  <a:pt x="60189" y="7737"/>
                </a:lnTo>
                <a:lnTo>
                  <a:pt x="28863" y="28844"/>
                </a:lnTo>
                <a:lnTo>
                  <a:pt x="7744" y="60168"/>
                </a:lnTo>
                <a:lnTo>
                  <a:pt x="0" y="98551"/>
                </a:lnTo>
                <a:lnTo>
                  <a:pt x="0" y="492760"/>
                </a:lnTo>
                <a:lnTo>
                  <a:pt x="7744" y="531143"/>
                </a:lnTo>
                <a:lnTo>
                  <a:pt x="28863" y="562467"/>
                </a:lnTo>
                <a:lnTo>
                  <a:pt x="60189" y="583574"/>
                </a:lnTo>
                <a:lnTo>
                  <a:pt x="98551" y="591312"/>
                </a:lnTo>
                <a:lnTo>
                  <a:pt x="8283448" y="591312"/>
                </a:lnTo>
                <a:lnTo>
                  <a:pt x="8321831" y="583574"/>
                </a:lnTo>
                <a:lnTo>
                  <a:pt x="8353155" y="562467"/>
                </a:lnTo>
                <a:lnTo>
                  <a:pt x="8374262" y="531143"/>
                </a:lnTo>
                <a:lnTo>
                  <a:pt x="8382000" y="492760"/>
                </a:lnTo>
                <a:lnTo>
                  <a:pt x="8382000" y="98551"/>
                </a:lnTo>
                <a:lnTo>
                  <a:pt x="8374262" y="60168"/>
                </a:lnTo>
                <a:lnTo>
                  <a:pt x="8353155" y="28844"/>
                </a:lnTo>
                <a:lnTo>
                  <a:pt x="8321831" y="7737"/>
                </a:lnTo>
                <a:lnTo>
                  <a:pt x="828344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612480"/>
            <a:ext cx="3630745" cy="264127"/>
          </a:xfrm>
          <a:custGeom>
            <a:avLst/>
            <a:gdLst/>
            <a:ahLst/>
            <a:cxnLst/>
            <a:rect l="l" t="t" r="r" b="b"/>
            <a:pathLst>
              <a:path w="8382000" h="591819">
                <a:moveTo>
                  <a:pt x="0" y="98551"/>
                </a:moveTo>
                <a:lnTo>
                  <a:pt x="7744" y="60168"/>
                </a:lnTo>
                <a:lnTo>
                  <a:pt x="28863" y="28844"/>
                </a:lnTo>
                <a:lnTo>
                  <a:pt x="60189" y="7737"/>
                </a:lnTo>
                <a:lnTo>
                  <a:pt x="98551" y="0"/>
                </a:lnTo>
                <a:lnTo>
                  <a:pt x="8283448" y="0"/>
                </a:lnTo>
                <a:lnTo>
                  <a:pt x="8321831" y="7737"/>
                </a:lnTo>
                <a:lnTo>
                  <a:pt x="8353155" y="28844"/>
                </a:lnTo>
                <a:lnTo>
                  <a:pt x="8374262" y="60168"/>
                </a:lnTo>
                <a:lnTo>
                  <a:pt x="8382000" y="98551"/>
                </a:lnTo>
                <a:lnTo>
                  <a:pt x="8382000" y="492760"/>
                </a:lnTo>
                <a:lnTo>
                  <a:pt x="8374262" y="531143"/>
                </a:lnTo>
                <a:lnTo>
                  <a:pt x="8353155" y="562467"/>
                </a:lnTo>
                <a:lnTo>
                  <a:pt x="8321831" y="583574"/>
                </a:lnTo>
                <a:lnTo>
                  <a:pt x="8283448" y="591312"/>
                </a:lnTo>
                <a:lnTo>
                  <a:pt x="98551" y="591312"/>
                </a:lnTo>
                <a:lnTo>
                  <a:pt x="60189" y="583574"/>
                </a:lnTo>
                <a:lnTo>
                  <a:pt x="28863" y="562467"/>
                </a:lnTo>
                <a:lnTo>
                  <a:pt x="7744" y="531143"/>
                </a:lnTo>
                <a:lnTo>
                  <a:pt x="0" y="492760"/>
                </a:lnTo>
                <a:lnTo>
                  <a:pt x="0" y="9855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972963"/>
            <a:ext cx="3630745" cy="27773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8278367" y="0"/>
                </a:moveTo>
                <a:lnTo>
                  <a:pt x="103631" y="0"/>
                </a:lnTo>
                <a:lnTo>
                  <a:pt x="63291" y="8137"/>
                </a:lnTo>
                <a:lnTo>
                  <a:pt x="30351" y="30337"/>
                </a:lnTo>
                <a:lnTo>
                  <a:pt x="8143" y="63275"/>
                </a:lnTo>
                <a:lnTo>
                  <a:pt x="0" y="103631"/>
                </a:lnTo>
                <a:lnTo>
                  <a:pt x="0" y="518159"/>
                </a:lnTo>
                <a:lnTo>
                  <a:pt x="8143" y="558516"/>
                </a:lnTo>
                <a:lnTo>
                  <a:pt x="30351" y="591454"/>
                </a:lnTo>
                <a:lnTo>
                  <a:pt x="63291" y="613654"/>
                </a:lnTo>
                <a:lnTo>
                  <a:pt x="103631" y="621791"/>
                </a:lnTo>
                <a:lnTo>
                  <a:pt x="8278367" y="621791"/>
                </a:lnTo>
                <a:lnTo>
                  <a:pt x="8318724" y="613654"/>
                </a:lnTo>
                <a:lnTo>
                  <a:pt x="8351662" y="591454"/>
                </a:lnTo>
                <a:lnTo>
                  <a:pt x="8373862" y="558516"/>
                </a:lnTo>
                <a:lnTo>
                  <a:pt x="8382000" y="518159"/>
                </a:lnTo>
                <a:lnTo>
                  <a:pt x="8382000" y="103631"/>
                </a:lnTo>
                <a:lnTo>
                  <a:pt x="8373862" y="63275"/>
                </a:lnTo>
                <a:lnTo>
                  <a:pt x="8351662" y="30337"/>
                </a:lnTo>
                <a:lnTo>
                  <a:pt x="8318724" y="8137"/>
                </a:lnTo>
                <a:lnTo>
                  <a:pt x="8278367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972963"/>
            <a:ext cx="3630745" cy="277730"/>
          </a:xfrm>
          <a:custGeom>
            <a:avLst/>
            <a:gdLst/>
            <a:ahLst/>
            <a:cxnLst/>
            <a:rect l="l" t="t" r="r" b="b"/>
            <a:pathLst>
              <a:path w="8382000" h="622300">
                <a:moveTo>
                  <a:pt x="0" y="103631"/>
                </a:moveTo>
                <a:lnTo>
                  <a:pt x="8143" y="63275"/>
                </a:lnTo>
                <a:lnTo>
                  <a:pt x="30351" y="30337"/>
                </a:lnTo>
                <a:lnTo>
                  <a:pt x="63291" y="8137"/>
                </a:lnTo>
                <a:lnTo>
                  <a:pt x="103631" y="0"/>
                </a:lnTo>
                <a:lnTo>
                  <a:pt x="8278367" y="0"/>
                </a:lnTo>
                <a:lnTo>
                  <a:pt x="8318724" y="8137"/>
                </a:lnTo>
                <a:lnTo>
                  <a:pt x="8351662" y="30337"/>
                </a:lnTo>
                <a:lnTo>
                  <a:pt x="8373862" y="63275"/>
                </a:lnTo>
                <a:lnTo>
                  <a:pt x="8382000" y="103631"/>
                </a:lnTo>
                <a:lnTo>
                  <a:pt x="8382000" y="518159"/>
                </a:lnTo>
                <a:lnTo>
                  <a:pt x="8373862" y="558516"/>
                </a:lnTo>
                <a:lnTo>
                  <a:pt x="8351662" y="591454"/>
                </a:lnTo>
                <a:lnTo>
                  <a:pt x="8318724" y="613654"/>
                </a:lnTo>
                <a:lnTo>
                  <a:pt x="8278367" y="621791"/>
                </a:lnTo>
                <a:lnTo>
                  <a:pt x="103631" y="621791"/>
                </a:lnTo>
                <a:lnTo>
                  <a:pt x="63291" y="613654"/>
                </a:lnTo>
                <a:lnTo>
                  <a:pt x="30351" y="591454"/>
                </a:lnTo>
                <a:lnTo>
                  <a:pt x="8143" y="558516"/>
                </a:lnTo>
                <a:lnTo>
                  <a:pt x="0" y="518159"/>
                </a:lnTo>
                <a:lnTo>
                  <a:pt x="0" y="1036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3980" y="1345694"/>
            <a:ext cx="3630745" cy="290483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8273542" y="0"/>
                </a:moveTo>
                <a:lnTo>
                  <a:pt x="108457" y="0"/>
                </a:lnTo>
                <a:lnTo>
                  <a:pt x="66243" y="8516"/>
                </a:lnTo>
                <a:lnTo>
                  <a:pt x="31769" y="31750"/>
                </a:lnTo>
                <a:lnTo>
                  <a:pt x="8524" y="66222"/>
                </a:lnTo>
                <a:lnTo>
                  <a:pt x="0" y="108458"/>
                </a:lnTo>
                <a:lnTo>
                  <a:pt x="0" y="542290"/>
                </a:lnTo>
                <a:lnTo>
                  <a:pt x="8524" y="584525"/>
                </a:lnTo>
                <a:lnTo>
                  <a:pt x="31769" y="618998"/>
                </a:lnTo>
                <a:lnTo>
                  <a:pt x="66243" y="642231"/>
                </a:lnTo>
                <a:lnTo>
                  <a:pt x="108457" y="650748"/>
                </a:lnTo>
                <a:lnTo>
                  <a:pt x="8273542" y="650748"/>
                </a:lnTo>
                <a:lnTo>
                  <a:pt x="8315777" y="642231"/>
                </a:lnTo>
                <a:lnTo>
                  <a:pt x="8350250" y="618998"/>
                </a:lnTo>
                <a:lnTo>
                  <a:pt x="8373483" y="584525"/>
                </a:lnTo>
                <a:lnTo>
                  <a:pt x="8382000" y="542290"/>
                </a:lnTo>
                <a:lnTo>
                  <a:pt x="8382000" y="108458"/>
                </a:lnTo>
                <a:lnTo>
                  <a:pt x="8373483" y="66222"/>
                </a:lnTo>
                <a:lnTo>
                  <a:pt x="8350250" y="31750"/>
                </a:lnTo>
                <a:lnTo>
                  <a:pt x="8315777" y="8516"/>
                </a:lnTo>
                <a:lnTo>
                  <a:pt x="827354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371" y="1350641"/>
            <a:ext cx="3630745" cy="290483"/>
          </a:xfrm>
          <a:custGeom>
            <a:avLst/>
            <a:gdLst/>
            <a:ahLst/>
            <a:cxnLst/>
            <a:rect l="l" t="t" r="r" b="b"/>
            <a:pathLst>
              <a:path w="8382000" h="650875">
                <a:moveTo>
                  <a:pt x="0" y="108458"/>
                </a:moveTo>
                <a:lnTo>
                  <a:pt x="8524" y="66222"/>
                </a:lnTo>
                <a:lnTo>
                  <a:pt x="31769" y="31750"/>
                </a:lnTo>
                <a:lnTo>
                  <a:pt x="66243" y="8516"/>
                </a:lnTo>
                <a:lnTo>
                  <a:pt x="108457" y="0"/>
                </a:lnTo>
                <a:lnTo>
                  <a:pt x="8273542" y="0"/>
                </a:lnTo>
                <a:lnTo>
                  <a:pt x="8315777" y="8516"/>
                </a:lnTo>
                <a:lnTo>
                  <a:pt x="8350250" y="31750"/>
                </a:lnTo>
                <a:lnTo>
                  <a:pt x="8373483" y="66222"/>
                </a:lnTo>
                <a:lnTo>
                  <a:pt x="8382000" y="108458"/>
                </a:lnTo>
                <a:lnTo>
                  <a:pt x="8382000" y="542290"/>
                </a:lnTo>
                <a:lnTo>
                  <a:pt x="8373483" y="584525"/>
                </a:lnTo>
                <a:lnTo>
                  <a:pt x="8350250" y="618998"/>
                </a:lnTo>
                <a:lnTo>
                  <a:pt x="8315777" y="642231"/>
                </a:lnTo>
                <a:lnTo>
                  <a:pt x="8273542" y="650748"/>
                </a:lnTo>
                <a:lnTo>
                  <a:pt x="108457" y="650748"/>
                </a:lnTo>
                <a:lnTo>
                  <a:pt x="66243" y="642231"/>
                </a:lnTo>
                <a:lnTo>
                  <a:pt x="31769" y="618998"/>
                </a:lnTo>
                <a:lnTo>
                  <a:pt x="8524" y="584525"/>
                </a:lnTo>
                <a:lnTo>
                  <a:pt x="0" y="542290"/>
                </a:lnTo>
                <a:lnTo>
                  <a:pt x="0" y="10845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371" y="1725319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8289544" y="0"/>
                </a:moveTo>
                <a:lnTo>
                  <a:pt x="92456" y="0"/>
                </a:lnTo>
                <a:lnTo>
                  <a:pt x="56465" y="7266"/>
                </a:lnTo>
                <a:lnTo>
                  <a:pt x="27077" y="27082"/>
                </a:lnTo>
                <a:lnTo>
                  <a:pt x="7264" y="56471"/>
                </a:lnTo>
                <a:lnTo>
                  <a:pt x="0" y="92456"/>
                </a:lnTo>
                <a:lnTo>
                  <a:pt x="0" y="462280"/>
                </a:lnTo>
                <a:lnTo>
                  <a:pt x="7264" y="498264"/>
                </a:lnTo>
                <a:lnTo>
                  <a:pt x="27077" y="527653"/>
                </a:lnTo>
                <a:lnTo>
                  <a:pt x="56465" y="547469"/>
                </a:lnTo>
                <a:lnTo>
                  <a:pt x="92456" y="554736"/>
                </a:lnTo>
                <a:lnTo>
                  <a:pt x="8289544" y="554736"/>
                </a:lnTo>
                <a:lnTo>
                  <a:pt x="8325528" y="547469"/>
                </a:lnTo>
                <a:lnTo>
                  <a:pt x="8354917" y="527653"/>
                </a:lnTo>
                <a:lnTo>
                  <a:pt x="8374733" y="498264"/>
                </a:lnTo>
                <a:lnTo>
                  <a:pt x="8382000" y="462280"/>
                </a:lnTo>
                <a:lnTo>
                  <a:pt x="8382000" y="92456"/>
                </a:lnTo>
                <a:lnTo>
                  <a:pt x="8374733" y="56471"/>
                </a:lnTo>
                <a:lnTo>
                  <a:pt x="8354917" y="27082"/>
                </a:lnTo>
                <a:lnTo>
                  <a:pt x="8325528" y="7266"/>
                </a:lnTo>
                <a:lnTo>
                  <a:pt x="8289544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371" y="1713282"/>
            <a:ext cx="3630745" cy="247690"/>
          </a:xfrm>
          <a:custGeom>
            <a:avLst/>
            <a:gdLst/>
            <a:ahLst/>
            <a:cxnLst/>
            <a:rect l="l" t="t" r="r" b="b"/>
            <a:pathLst>
              <a:path w="8382000" h="554989">
                <a:moveTo>
                  <a:pt x="0" y="92456"/>
                </a:moveTo>
                <a:lnTo>
                  <a:pt x="7264" y="56471"/>
                </a:lnTo>
                <a:lnTo>
                  <a:pt x="27077" y="27082"/>
                </a:lnTo>
                <a:lnTo>
                  <a:pt x="56465" y="7266"/>
                </a:lnTo>
                <a:lnTo>
                  <a:pt x="92456" y="0"/>
                </a:lnTo>
                <a:lnTo>
                  <a:pt x="8289544" y="0"/>
                </a:lnTo>
                <a:lnTo>
                  <a:pt x="8325528" y="7266"/>
                </a:lnTo>
                <a:lnTo>
                  <a:pt x="8354917" y="27082"/>
                </a:lnTo>
                <a:lnTo>
                  <a:pt x="8374733" y="56471"/>
                </a:lnTo>
                <a:lnTo>
                  <a:pt x="8382000" y="92456"/>
                </a:lnTo>
                <a:lnTo>
                  <a:pt x="8382000" y="462280"/>
                </a:lnTo>
                <a:lnTo>
                  <a:pt x="8374733" y="498264"/>
                </a:lnTo>
                <a:lnTo>
                  <a:pt x="8354917" y="527653"/>
                </a:lnTo>
                <a:lnTo>
                  <a:pt x="8325528" y="547469"/>
                </a:lnTo>
                <a:lnTo>
                  <a:pt x="8289544" y="554736"/>
                </a:lnTo>
                <a:lnTo>
                  <a:pt x="92456" y="554736"/>
                </a:lnTo>
                <a:lnTo>
                  <a:pt x="56465" y="547469"/>
                </a:lnTo>
                <a:lnTo>
                  <a:pt x="27077" y="527653"/>
                </a:lnTo>
                <a:lnTo>
                  <a:pt x="7264" y="498264"/>
                </a:lnTo>
                <a:lnTo>
                  <a:pt x="0" y="462280"/>
                </a:lnTo>
                <a:lnTo>
                  <a:pt x="0" y="9245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27806" y="614747"/>
            <a:ext cx="3595120" cy="134622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6129" marR="96108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Thiết </a:t>
            </a:r>
            <a:r>
              <a:rPr dirty="0">
                <a:latin typeface="Arial"/>
                <a:cs typeface="Arial"/>
              </a:rPr>
              <a:t>kế </a:t>
            </a:r>
            <a:r>
              <a:rPr spc="-2" dirty="0">
                <a:latin typeface="Arial"/>
                <a:cs typeface="Arial"/>
              </a:rPr>
              <a:t>một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sử </a:t>
            </a:r>
            <a:r>
              <a:rPr spc="-2" dirty="0">
                <a:latin typeface="Arial"/>
                <a:cs typeface="Arial"/>
              </a:rPr>
              <a:t>dụng 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và </a:t>
            </a:r>
            <a:r>
              <a:rPr spc="-4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tắc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có 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2" dirty="0">
                <a:latin typeface="Arial"/>
                <a:cs typeface="Arial"/>
              </a:rPr>
              <a:t>quả mong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muốn.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6964" marR="109758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nguyên </a:t>
            </a:r>
            <a:r>
              <a:rPr dirty="0">
                <a:latin typeface="Arial"/>
                <a:cs typeface="Arial"/>
              </a:rPr>
              <a:t>tắc và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giúp phát triển một 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phong  </a:t>
            </a:r>
            <a:r>
              <a:rPr spc="-2" dirty="0">
                <a:latin typeface="Arial"/>
                <a:cs typeface="Arial"/>
              </a:rPr>
              <a:t>phú, hấp </a:t>
            </a:r>
            <a:r>
              <a:rPr spc="-4" dirty="0">
                <a:latin typeface="Arial"/>
                <a:cs typeface="Arial"/>
              </a:rPr>
              <a:t>dẫn, </a:t>
            </a:r>
            <a:r>
              <a:rPr spc="-2" dirty="0">
                <a:latin typeface="Arial"/>
                <a:cs typeface="Arial"/>
              </a:rPr>
              <a:t>hiệu quả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thẩm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mỹ.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522">
              <a:lnSpc>
                <a:spcPts val="884"/>
              </a:lnSpc>
            </a:pP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thẻ </a:t>
            </a:r>
            <a:r>
              <a:rPr dirty="0">
                <a:latin typeface="Arial"/>
                <a:cs typeface="Arial"/>
              </a:rPr>
              <a:t>HTML và </a:t>
            </a:r>
            <a:r>
              <a:rPr spc="-2" dirty="0">
                <a:latin typeface="Arial"/>
                <a:cs typeface="Arial"/>
              </a:rPr>
              <a:t>đồ họa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4" dirty="0">
                <a:latin typeface="Arial"/>
                <a:cs typeface="Arial"/>
              </a:rPr>
              <a:t>giúp phát </a:t>
            </a:r>
            <a:r>
              <a:rPr spc="-2" dirty="0">
                <a:latin typeface="Arial"/>
                <a:cs typeface="Arial"/>
              </a:rPr>
              <a:t>triển một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hữu</a:t>
            </a:r>
            <a:r>
              <a:rPr spc="3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ích</a:t>
            </a:r>
          </a:p>
          <a:p>
            <a:pPr marL="7522">
              <a:lnSpc>
                <a:spcPts val="884"/>
              </a:lnSpc>
            </a:pP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hiệu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quả.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Thanh điều hướng đóng một </a:t>
            </a:r>
            <a:r>
              <a:rPr dirty="0">
                <a:latin typeface="Arial"/>
                <a:cs typeface="Arial"/>
              </a:rPr>
              <a:t>vai </a:t>
            </a:r>
            <a:r>
              <a:rPr spc="-2" dirty="0">
                <a:latin typeface="Arial"/>
                <a:cs typeface="Arial"/>
              </a:rPr>
              <a:t>trò </a:t>
            </a:r>
            <a:r>
              <a:rPr spc="-4" dirty="0">
                <a:latin typeface="Arial"/>
                <a:cs typeface="Arial"/>
              </a:rPr>
              <a:t>quan </a:t>
            </a:r>
            <a:r>
              <a:rPr spc="-2" dirty="0">
                <a:latin typeface="Arial"/>
                <a:cs typeface="Arial"/>
              </a:rPr>
              <a:t>trọng trong việc đưa ra các trang </a:t>
            </a:r>
            <a:r>
              <a:rPr spc="-9" dirty="0">
                <a:latin typeface="Arial"/>
                <a:cs typeface="Arial"/>
              </a:rPr>
              <a:t>web  </a:t>
            </a:r>
            <a:r>
              <a:rPr spc="-2" dirty="0">
                <a:latin typeface="Arial"/>
                <a:cs typeface="Arial"/>
              </a:rPr>
              <a:t>thân thiện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</a:t>
            </a:r>
            <a:r>
              <a:rPr spc="1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72777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92251"/>
            <a:ext cx="28245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" dirty="0"/>
              <a:t>THANH </a:t>
            </a:r>
            <a:r>
              <a:rPr lang="vi-VN" spc="-2" dirty="0"/>
              <a:t>ĐIỀU HƯỚNG </a:t>
            </a:r>
            <a:r>
              <a:rPr lang="vi-VN" spc="-4" dirty="0"/>
              <a:t>DẠNG </a:t>
            </a:r>
            <a:r>
              <a:rPr lang="vi-VN" spc="-2" dirty="0"/>
              <a:t>ĐỒ</a:t>
            </a:r>
            <a:r>
              <a:rPr lang="vi-VN" spc="7" dirty="0"/>
              <a:t> </a:t>
            </a:r>
            <a:r>
              <a:rPr lang="vi-VN" spc="-2" dirty="0"/>
              <a:t>HỌA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8407" y="467267"/>
            <a:ext cx="3520503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7747" y="725726"/>
            <a:ext cx="3521163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727" y="1017513"/>
            <a:ext cx="3519182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727" y="1330384"/>
            <a:ext cx="3519182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9727" y="1642575"/>
            <a:ext cx="3558130" cy="351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3417" y="496270"/>
            <a:ext cx="3450749" cy="139495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6407" marR="130094">
              <a:lnSpc>
                <a:spcPts val="820"/>
              </a:lnSpc>
              <a:spcBef>
                <a:spcPts val="178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lôi cuốn 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thanh điều hướng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văn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biểu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tượng.</a:t>
            </a:r>
            <a:endParaRPr dirty="0">
              <a:latin typeface="Arial"/>
              <a:cs typeface="Arial"/>
            </a:endParaRPr>
          </a:p>
          <a:p>
            <a:pPr marL="5571" marR="97501">
              <a:lnSpc>
                <a:spcPts val="820"/>
              </a:lnSpc>
              <a:spcBef>
                <a:spcPts val="359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Làm tăng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với một lựa chọn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tốt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biểu tượng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hướng.</a:t>
            </a:r>
            <a:endParaRPr dirty="0">
              <a:latin typeface="Arial"/>
              <a:cs typeface="Arial"/>
            </a:endParaRPr>
          </a:p>
          <a:p>
            <a:pPr marL="7522" marR="184695">
              <a:lnSpc>
                <a:spcPts val="820"/>
              </a:lnSpc>
              <a:spcBef>
                <a:spcPts val="619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ra,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chú 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 cập 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4"/>
              </a:lnSpc>
              <a:spcBef>
                <a:spcPts val="64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Điểm bất lợi 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vì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ảnh, phải mất thời gian lâu hơn cho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để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tải.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4"/>
              </a:lnSpc>
              <a:spcBef>
                <a:spcPts val="65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Ngoài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vô ích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6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đồ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họa.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73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1" y="8291"/>
            <a:ext cx="3861792" cy="34389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>
              <a:lnSpc>
                <a:spcPct val="100000"/>
              </a:lnSpc>
              <a:spcBef>
                <a:spcPts val="22"/>
              </a:spcBef>
            </a:pPr>
            <a:r>
              <a:rPr lang="vi-VN" spc="-4" dirty="0"/>
              <a:t>THANH </a:t>
            </a:r>
            <a:r>
              <a:rPr lang="vi-VN" spc="-2" dirty="0"/>
              <a:t>ĐIỀU </a:t>
            </a:r>
            <a:r>
              <a:rPr lang="vi-VN" spc="-4" dirty="0"/>
              <a:t>HƯỚNG DẠNG </a:t>
            </a:r>
            <a:r>
              <a:rPr lang="vi-VN" spc="-2" dirty="0"/>
              <a:t>ĐỒ </a:t>
            </a:r>
            <a:r>
              <a:rPr lang="vi-VN" spc="-4" dirty="0"/>
              <a:t>HỌA</a:t>
            </a:r>
            <a:r>
              <a:rPr lang="en-US" spc="-4" dirty="0"/>
              <a:t> </a:t>
            </a:r>
            <a:r>
              <a:rPr lang="vi-VN" spc="-7" dirty="0"/>
              <a:t>VỚI </a:t>
            </a:r>
            <a:r>
              <a:rPr lang="vi-VN" spc="-4" dirty="0"/>
              <a:t>HIỆU</a:t>
            </a:r>
            <a:r>
              <a:rPr lang="en-US" spc="-4" dirty="0"/>
              <a:t> </a:t>
            </a:r>
            <a:r>
              <a:rPr lang="vi-VN" spc="-4" dirty="0"/>
              <a:t>ỨNG</a:t>
            </a:r>
            <a:r>
              <a:rPr lang="vi-VN" spc="15" dirty="0"/>
              <a:t> </a:t>
            </a:r>
            <a:r>
              <a:rPr lang="vi-VN" spc="-9" dirty="0"/>
              <a:t>ROLLOVER</a:t>
            </a:r>
            <a:endParaRPr lang="vi-VN"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0387" y="423056"/>
            <a:ext cx="3518522" cy="3108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8407" y="706682"/>
            <a:ext cx="3559451" cy="351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086" y="1024994"/>
            <a:ext cx="3521823" cy="607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67" y="1586122"/>
            <a:ext cx="3525783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1707" y="1920079"/>
            <a:ext cx="3517202" cy="3516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7897" y="491526"/>
            <a:ext cx="3451012" cy="168044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8914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thanh điều khiển đồ họa,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tính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năng bổ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sung.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407" marR="2229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chuột lên ảnh 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dẫn đến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thay đổi trong trạng thái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 marL="5571">
              <a:spcBef>
                <a:spcPts val="74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Thay đổi trạng thái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 dẫn đến một quá trình trao đổi hình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8357" marR="79951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con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chuột được di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khỏi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hoán đổi 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trở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lại giao diện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6"/>
              </a:lnSpc>
              <a:spcBef>
                <a:spcPts val="586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Hiệu ứng rollover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hoạt động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giữa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trang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12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err="1" smtClean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dirty="0">
              <a:latin typeface="Times New Roman"/>
              <a:cs typeface="Times New Roman"/>
            </a:endParaRPr>
          </a:p>
          <a:p>
            <a:pPr marL="9750" marR="116166">
              <a:lnSpc>
                <a:spcPts val="82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 ứng rollover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hoạt động khác nhau bao gồm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 trong  giao diện ban đầu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 thay đổi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chuột lăn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qua.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885558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13645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BẢN ĐỒ ẢNH</a:t>
            </a:r>
            <a:r>
              <a:rPr lang="vi-VN" spc="-29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4054" y="501275"/>
            <a:ext cx="3517862" cy="32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734" y="799183"/>
            <a:ext cx="3519182" cy="1662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3412" y="574391"/>
            <a:ext cx="3448504" cy="179329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686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các khu vực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click.</a:t>
            </a:r>
            <a:endParaRPr dirty="0">
              <a:latin typeface="Arial"/>
              <a:cs typeface="Arial"/>
            </a:endParaRPr>
          </a:p>
          <a:p>
            <a:pPr marL="7800" marR="2229" indent="-2507">
              <a:lnSpc>
                <a:spcPts val="2378"/>
              </a:lnSpc>
              <a:spcBef>
                <a:spcPts val="145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vực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bản đồ hình ảnh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nhấn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một trang khác.  Phải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minh để 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quả.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800"/>
            <a:r>
              <a:rPr lang="vi-VN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&lt;map&gt;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một bản đồ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7800" marR="79672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&lt;map&gt; chứa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&lt;area&gt; 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vực có  thể click 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đồ hình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800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id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thẻ &lt;map&gt;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chỉ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endParaRPr dirty="0">
              <a:latin typeface="Arial"/>
              <a:cs typeface="Arial"/>
            </a:endParaRPr>
          </a:p>
          <a:p>
            <a:pPr marL="7800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thuộc tính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name.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72777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92251"/>
            <a:ext cx="13645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BẢN ĐỒ ẢNH</a:t>
            </a:r>
            <a:r>
              <a:rPr lang="vi-VN" spc="-29" dirty="0"/>
              <a:t> </a:t>
            </a:r>
            <a:r>
              <a:rPr lang="vi-VN" spc="-2" dirty="0"/>
              <a:t>2-3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94740" y="687637"/>
            <a:ext cx="3579915" cy="486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008319"/>
              </p:ext>
            </p:extLst>
          </p:nvPr>
        </p:nvGraphicFramePr>
        <p:xfrm>
          <a:off x="198041" y="691322"/>
          <a:ext cx="3564731" cy="47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884"/>
                <a:gridCol w="978081"/>
                <a:gridCol w="1934766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trị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6416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name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669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mapname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Nó 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chỉ ra 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bản đồ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ảnh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5350" y="431785"/>
            <a:ext cx="164593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thẻ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&lt;map&gt;</a:t>
            </a:r>
            <a:r>
              <a:rPr spc="2"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8371" y="1428666"/>
            <a:ext cx="3564732" cy="903473"/>
          </a:xfrm>
          <a:custGeom>
            <a:avLst/>
            <a:gdLst/>
            <a:ahLst/>
            <a:cxnLst/>
            <a:rect l="l" t="t" r="r" b="b"/>
            <a:pathLst>
              <a:path w="8229600" h="2024379">
                <a:moveTo>
                  <a:pt x="0" y="2023872"/>
                </a:moveTo>
                <a:lnTo>
                  <a:pt x="8229600" y="2023872"/>
                </a:lnTo>
                <a:lnTo>
                  <a:pt x="8229600" y="0"/>
                </a:lnTo>
                <a:lnTo>
                  <a:pt x="0" y="0"/>
                </a:lnTo>
                <a:lnTo>
                  <a:pt x="0" y="202387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9665" y="1428666"/>
            <a:ext cx="3092735" cy="278297"/>
          </a:xfrm>
          <a:custGeom>
            <a:avLst/>
            <a:gdLst/>
            <a:ahLst/>
            <a:cxnLst/>
            <a:rect l="l" t="t" r="r" b="b"/>
            <a:pathLst>
              <a:path w="7139940" h="623570">
                <a:moveTo>
                  <a:pt x="7036054" y="0"/>
                </a:moveTo>
                <a:lnTo>
                  <a:pt x="103886" y="0"/>
                </a:lnTo>
                <a:lnTo>
                  <a:pt x="63447" y="8159"/>
                </a:lnTo>
                <a:lnTo>
                  <a:pt x="30426" y="30416"/>
                </a:lnTo>
                <a:lnTo>
                  <a:pt x="8163" y="63436"/>
                </a:lnTo>
                <a:lnTo>
                  <a:pt x="0" y="103886"/>
                </a:lnTo>
                <a:lnTo>
                  <a:pt x="0" y="519430"/>
                </a:lnTo>
                <a:lnTo>
                  <a:pt x="8163" y="559879"/>
                </a:lnTo>
                <a:lnTo>
                  <a:pt x="30426" y="592899"/>
                </a:lnTo>
                <a:lnTo>
                  <a:pt x="63447" y="615156"/>
                </a:lnTo>
                <a:lnTo>
                  <a:pt x="103886" y="623315"/>
                </a:lnTo>
                <a:lnTo>
                  <a:pt x="7036054" y="623315"/>
                </a:lnTo>
                <a:lnTo>
                  <a:pt x="7076503" y="615156"/>
                </a:lnTo>
                <a:lnTo>
                  <a:pt x="7109523" y="592899"/>
                </a:lnTo>
                <a:lnTo>
                  <a:pt x="7131780" y="559879"/>
                </a:lnTo>
                <a:lnTo>
                  <a:pt x="7139940" y="519430"/>
                </a:lnTo>
                <a:lnTo>
                  <a:pt x="7139940" y="103886"/>
                </a:lnTo>
                <a:lnTo>
                  <a:pt x="7131780" y="63436"/>
                </a:lnTo>
                <a:lnTo>
                  <a:pt x="7109523" y="30416"/>
                </a:lnTo>
                <a:lnTo>
                  <a:pt x="7076503" y="8159"/>
                </a:lnTo>
                <a:lnTo>
                  <a:pt x="70360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9665" y="1428666"/>
            <a:ext cx="3092735" cy="278297"/>
          </a:xfrm>
          <a:custGeom>
            <a:avLst/>
            <a:gdLst/>
            <a:ahLst/>
            <a:cxnLst/>
            <a:rect l="l" t="t" r="r" b="b"/>
            <a:pathLst>
              <a:path w="7139940" h="623570">
                <a:moveTo>
                  <a:pt x="0" y="103886"/>
                </a:moveTo>
                <a:lnTo>
                  <a:pt x="8163" y="63436"/>
                </a:lnTo>
                <a:lnTo>
                  <a:pt x="30426" y="30416"/>
                </a:lnTo>
                <a:lnTo>
                  <a:pt x="63447" y="8159"/>
                </a:lnTo>
                <a:lnTo>
                  <a:pt x="103886" y="0"/>
                </a:lnTo>
                <a:lnTo>
                  <a:pt x="7036054" y="0"/>
                </a:lnTo>
                <a:lnTo>
                  <a:pt x="7076503" y="8159"/>
                </a:lnTo>
                <a:lnTo>
                  <a:pt x="7109523" y="30416"/>
                </a:lnTo>
                <a:lnTo>
                  <a:pt x="7131780" y="63436"/>
                </a:lnTo>
                <a:lnTo>
                  <a:pt x="7139940" y="103886"/>
                </a:lnTo>
                <a:lnTo>
                  <a:pt x="7139940" y="519430"/>
                </a:lnTo>
                <a:lnTo>
                  <a:pt x="7131780" y="559879"/>
                </a:lnTo>
                <a:lnTo>
                  <a:pt x="7109523" y="592899"/>
                </a:lnTo>
                <a:lnTo>
                  <a:pt x="7076503" y="615156"/>
                </a:lnTo>
                <a:lnTo>
                  <a:pt x="7036054" y="623315"/>
                </a:lnTo>
                <a:lnTo>
                  <a:pt x="103886" y="623315"/>
                </a:lnTo>
                <a:lnTo>
                  <a:pt x="63447" y="615156"/>
                </a:lnTo>
                <a:lnTo>
                  <a:pt x="30426" y="592899"/>
                </a:lnTo>
                <a:lnTo>
                  <a:pt x="8163" y="559879"/>
                </a:lnTo>
                <a:lnTo>
                  <a:pt x="0" y="519430"/>
                </a:lnTo>
                <a:lnTo>
                  <a:pt x="0" y="10388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8371" y="1428666"/>
            <a:ext cx="3564732" cy="94439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66579" rIns="0" bIns="0" rtlCol="0">
            <a:spAutoFit/>
          </a:bodyPr>
          <a:lstStyle/>
          <a:p>
            <a:pPr marL="180795">
              <a:spcBef>
                <a:spcPts val="52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Hướng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dẫn để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tạo ra một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bản đồ hình</a:t>
            </a:r>
            <a:r>
              <a:rPr b="1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ảnh: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355461" marR="325654" indent="-75772">
              <a:lnSpc>
                <a:spcPts val="816"/>
              </a:lnSpc>
              <a:spcBef>
                <a:spcPts val="630"/>
              </a:spcBef>
              <a:buChar char="•"/>
              <a:tabLst>
                <a:tab pos="355740" algn="l"/>
              </a:tabLst>
            </a:pP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thẻ &lt;img&gt; </a:t>
            </a:r>
            <a:r>
              <a:rPr spc="-2" dirty="0">
                <a:latin typeface="Arial"/>
                <a:cs typeface="Arial"/>
              </a:rPr>
              <a:t>để chèn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liên </a:t>
            </a:r>
            <a:r>
              <a:rPr dirty="0">
                <a:latin typeface="Arial"/>
                <a:cs typeface="Arial"/>
              </a:rPr>
              <a:t>kết </a:t>
            </a:r>
            <a:r>
              <a:rPr spc="-2" dirty="0">
                <a:latin typeface="Arial"/>
                <a:cs typeface="Arial"/>
              </a:rPr>
              <a:t>một hình ảnh. </a:t>
            </a:r>
            <a:r>
              <a:rPr spc="-9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thẻ  </a:t>
            </a:r>
            <a:r>
              <a:rPr spc="-2" dirty="0">
                <a:latin typeface="Arial"/>
                <a:cs typeface="Arial"/>
              </a:rPr>
              <a:t>img,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thuộc tính usemap để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bản đồ hình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ảnh.</a:t>
            </a:r>
            <a:endParaRPr dirty="0">
              <a:latin typeface="Arial"/>
              <a:cs typeface="Arial"/>
            </a:endParaRPr>
          </a:p>
          <a:p>
            <a:pPr marL="355461" indent="-75772">
              <a:lnSpc>
                <a:spcPts val="882"/>
              </a:lnSpc>
              <a:buChar char="•"/>
              <a:tabLst>
                <a:tab pos="355740" algn="l"/>
              </a:tabLst>
            </a:pP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thẻ &lt;map&gt;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một bản đồ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cùng tên. Bên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trong</a:t>
            </a:r>
            <a:endParaRPr dirty="0">
              <a:latin typeface="Arial"/>
              <a:cs typeface="Arial"/>
            </a:endParaRPr>
          </a:p>
          <a:p>
            <a:pPr marL="355461">
              <a:lnSpc>
                <a:spcPts val="882"/>
              </a:lnSpc>
            </a:pPr>
            <a:r>
              <a:rPr dirty="0">
                <a:latin typeface="Arial"/>
                <a:cs typeface="Arial"/>
              </a:rPr>
              <a:t>tag </a:t>
            </a:r>
            <a:r>
              <a:rPr spc="-2" dirty="0">
                <a:latin typeface="Arial"/>
                <a:cs typeface="Arial"/>
              </a:rPr>
              <a:t>&lt;map&gt; </a:t>
            </a:r>
            <a:r>
              <a:rPr spc="-20" dirty="0">
                <a:latin typeface="Arial"/>
                <a:cs typeface="Arial"/>
              </a:rPr>
              <a:t>này, </a:t>
            </a:r>
            <a:r>
              <a:rPr spc="-4" dirty="0">
                <a:latin typeface="Arial"/>
                <a:cs typeface="Arial"/>
              </a:rPr>
              <a:t>xác định </a:t>
            </a:r>
            <a:r>
              <a:rPr spc="-2" dirty="0">
                <a:latin typeface="Arial"/>
                <a:cs typeface="Arial"/>
              </a:rPr>
              <a:t>các khu vực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click với </a:t>
            </a:r>
            <a:r>
              <a:rPr dirty="0">
                <a:latin typeface="Arial"/>
                <a:cs typeface="Arial"/>
              </a:rPr>
              <a:t>thẻ</a:t>
            </a:r>
            <a:r>
              <a:rPr spc="59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&lt;area&gt;.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3645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BẢN ĐỒ ẢNH</a:t>
            </a:r>
            <a:r>
              <a:rPr lang="vi-VN" spc="-31" dirty="0"/>
              <a:t> </a:t>
            </a:r>
            <a:r>
              <a:rPr lang="vi-VN" spc="-4" dirty="0"/>
              <a:t>3-3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45350" y="368531"/>
            <a:ext cx="3563856" cy="145073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lang="vi-VN" spc="2" dirty="0" smtClean="0">
              <a:latin typeface="Calibri"/>
              <a:cs typeface="Calibri"/>
            </a:endParaRPr>
          </a:p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endParaRPr dirty="0">
              <a:latin typeface="Calibri"/>
              <a:cs typeface="Calibri"/>
            </a:endParaRPr>
          </a:p>
          <a:p>
            <a:r>
              <a:rPr lang="vi-VN" sz="700" spc="-2" dirty="0">
                <a:latin typeface="Courier New"/>
                <a:cs typeface="Courier New"/>
              </a:rPr>
              <a:t>&lt;!DOCTYPE html&gt;</a:t>
            </a:r>
          </a:p>
          <a:p>
            <a:r>
              <a:rPr lang="vi-VN" sz="700" spc="-2" dirty="0">
                <a:latin typeface="Courier New"/>
                <a:cs typeface="Courier New"/>
              </a:rPr>
              <a:t>&lt;html&gt;</a:t>
            </a:r>
          </a:p>
          <a:p>
            <a:pPr lvl="1"/>
            <a:r>
              <a:rPr lang="vi-VN" sz="700" spc="-2" dirty="0">
                <a:latin typeface="Courier New"/>
                <a:cs typeface="Courier New"/>
              </a:rPr>
              <a:t>&lt;body&gt;</a:t>
            </a:r>
          </a:p>
          <a:p>
            <a:pPr lvl="1"/>
            <a:r>
              <a:rPr lang="vi-VN" sz="700" spc="-2" dirty="0" smtClean="0">
                <a:latin typeface="Courier New"/>
                <a:cs typeface="Courier New"/>
              </a:rPr>
              <a:t>	&lt;</a:t>
            </a:r>
            <a:r>
              <a:rPr lang="vi-VN" sz="700" spc="-2" dirty="0">
                <a:latin typeface="Courier New"/>
                <a:cs typeface="Courier New"/>
              </a:rPr>
              <a:t>img src=”6.jpg” width=”600” height=”300” alt=”</a:t>
            </a:r>
            <a:r>
              <a:rPr lang="vi-VN" sz="700" spc="-2" dirty="0" smtClean="0">
                <a:latin typeface="Courier New"/>
                <a:cs typeface="Courier New"/>
              </a:rPr>
              <a:t>cake” usemap=”#cakemap” /&gt;</a:t>
            </a:r>
          </a:p>
          <a:p>
            <a:pPr lvl="1"/>
            <a:r>
              <a:rPr lang="vi-VN" sz="700" spc="-2" dirty="0" smtClean="0">
                <a:latin typeface="Courier New"/>
                <a:cs typeface="Courier New"/>
              </a:rPr>
              <a:t>	&lt;</a:t>
            </a:r>
            <a:r>
              <a:rPr lang="vi-VN" sz="700" spc="-2" dirty="0">
                <a:latin typeface="Courier New"/>
                <a:cs typeface="Courier New"/>
              </a:rPr>
              <a:t>map name=”cakemap”&gt;</a:t>
            </a:r>
          </a:p>
          <a:p>
            <a:pPr lvl="1"/>
            <a:r>
              <a:rPr lang="vi-VN" sz="700" spc="-2" dirty="0" smtClean="0">
                <a:latin typeface="Courier New"/>
                <a:cs typeface="Courier New"/>
              </a:rPr>
              <a:t>	&lt;</a:t>
            </a:r>
            <a:r>
              <a:rPr lang="vi-VN" sz="700" spc="-2" dirty="0">
                <a:latin typeface="Courier New"/>
                <a:cs typeface="Courier New"/>
              </a:rPr>
              <a:t>area shape=”circle” coords=”0,0,200,600” href=”4.html”</a:t>
            </a:r>
          </a:p>
          <a:p>
            <a:pPr lvl="1"/>
            <a:r>
              <a:rPr lang="vi-VN" sz="700" spc="-2" dirty="0">
                <a:latin typeface="Courier New"/>
                <a:cs typeface="Courier New"/>
              </a:rPr>
              <a:t>alt=”cake” /&gt;</a:t>
            </a:r>
          </a:p>
          <a:p>
            <a:pPr lvl="1"/>
            <a:r>
              <a:rPr lang="vi-VN" sz="700" spc="-2" dirty="0" smtClean="0">
                <a:latin typeface="Courier New"/>
                <a:cs typeface="Courier New"/>
              </a:rPr>
              <a:t>	&lt;/</a:t>
            </a:r>
            <a:r>
              <a:rPr lang="vi-VN" sz="700" spc="-2" dirty="0">
                <a:latin typeface="Courier New"/>
                <a:cs typeface="Courier New"/>
              </a:rPr>
              <a:t>map&gt;</a:t>
            </a:r>
          </a:p>
          <a:p>
            <a:pPr lvl="1"/>
            <a:r>
              <a:rPr lang="vi-VN" sz="700" spc="-2" dirty="0">
                <a:latin typeface="Courier New"/>
                <a:cs typeface="Courier New"/>
              </a:rPr>
              <a:t>&lt;/body&gt;</a:t>
            </a:r>
          </a:p>
          <a:p>
            <a:r>
              <a:rPr lang="vi-VN"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18312" y="1496342"/>
            <a:ext cx="2211454" cy="1333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3668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it-IT" spc="-2" dirty="0"/>
              <a:t>PHÂN CHIA BỐ CỤC </a:t>
            </a:r>
            <a:r>
              <a:rPr lang="it-IT" spc="-11" dirty="0"/>
              <a:t>TRANG</a:t>
            </a:r>
            <a:r>
              <a:rPr lang="it-IT" spc="-20" dirty="0"/>
              <a:t> </a:t>
            </a:r>
            <a:r>
              <a:rPr lang="it-IT" spc="-2"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034" y="432579"/>
            <a:ext cx="3682896" cy="320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053" y="766535"/>
            <a:ext cx="3684876" cy="631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3053" y="1343307"/>
            <a:ext cx="3684876" cy="3516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3053" y="1640535"/>
            <a:ext cx="3684876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3732" y="505809"/>
            <a:ext cx="3513846" cy="140168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243">
              <a:spcBef>
                <a:spcPts val="44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&lt;div&gt;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sự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phân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chia trong một trang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nhóm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dạng 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CSS.</a:t>
            </a:r>
            <a:endParaRPr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>
              <a:latin typeface="Times New Roman"/>
              <a:cs typeface="Times New Roman"/>
            </a:endParaRPr>
          </a:p>
          <a:p>
            <a:pPr marL="5571" marR="106973">
              <a:lnSpc>
                <a:spcPts val="820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 hợp lý làm giảm rất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&lt;div&gt;  của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thẻ.</a:t>
            </a:r>
            <a:endParaRPr>
              <a:latin typeface="Arial"/>
              <a:cs typeface="Arial"/>
            </a:endParaRPr>
          </a:p>
          <a:p>
            <a:pPr marL="5571" marR="82179">
              <a:lnSpc>
                <a:spcPts val="820"/>
              </a:lnSpc>
              <a:spcBef>
                <a:spcPts val="658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&lt;div&gt;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trái thích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hợp khác phù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mục đích trong một phát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triển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>
              <a:latin typeface="Arial"/>
              <a:cs typeface="Arial"/>
            </a:endParaRPr>
          </a:p>
          <a:p>
            <a:pPr marL="5571" marR="2229">
              <a:lnSpc>
                <a:spcPts val="820"/>
              </a:lnSpc>
              <a:spcBef>
                <a:spcPts val="65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thường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mục đích stylistic như gói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nội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dung 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đánh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lên trong một container CSS theo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kiểu.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60534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80008"/>
            <a:ext cx="23668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it-IT" spc="-2" dirty="0"/>
              <a:t>PHÂN CHIA BỐ CỤC </a:t>
            </a:r>
            <a:r>
              <a:rPr lang="it-IT" spc="-11" dirty="0"/>
              <a:t>TRANG</a:t>
            </a:r>
            <a:r>
              <a:rPr lang="it-IT" spc="-26" dirty="0"/>
              <a:t> </a:t>
            </a:r>
            <a:r>
              <a:rPr lang="it-IT" dirty="0" smtClean="0"/>
              <a:t>2-2</a:t>
            </a:r>
            <a:endParaRPr lang="it-IT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17503"/>
            <a:ext cx="1902015" cy="194496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06145">
              <a:spcBef>
                <a:spcPts val="1114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313118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id=”wrapper”&gt;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&lt;header&gt;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&lt;h1&gt;Hello&lt;/h1&gt;</a:t>
            </a:r>
            <a:endParaRPr sz="700">
              <a:latin typeface="Courier New"/>
              <a:cs typeface="Courier New"/>
            </a:endParaRPr>
          </a:p>
          <a:p>
            <a:pPr marR="814273" algn="ctr"/>
            <a:r>
              <a:rPr sz="700" spc="-2" dirty="0">
                <a:latin typeface="Courier New"/>
                <a:cs typeface="Courier New"/>
              </a:rPr>
              <a:t>&lt;nav&gt;</a:t>
            </a:r>
            <a:endParaRPr sz="700">
              <a:latin typeface="Courier New"/>
              <a:cs typeface="Courier New"/>
            </a:endParaRPr>
          </a:p>
          <a:p>
            <a:pPr marL="527063"/>
            <a:r>
              <a:rPr sz="700" dirty="0">
                <a:latin typeface="Courier New"/>
                <a:cs typeface="Courier New"/>
              </a:rPr>
              <a:t>&lt;! </a:t>
            </a:r>
            <a:r>
              <a:rPr sz="700" spc="-2" dirty="0">
                <a:latin typeface="Courier New"/>
                <a:cs typeface="Courier New"/>
              </a:rPr>
              <a:t>-- ...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--&gt;</a:t>
            </a:r>
            <a:endParaRPr sz="700">
              <a:latin typeface="Courier New"/>
              <a:cs typeface="Courier New"/>
            </a:endParaRPr>
          </a:p>
          <a:p>
            <a:pPr marL="420090"/>
            <a:r>
              <a:rPr sz="700" spc="-2" dirty="0">
                <a:latin typeface="Courier New"/>
                <a:cs typeface="Courier New"/>
              </a:rPr>
              <a:t>&lt;/nav&gt;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&lt;/header&gt;</a:t>
            </a:r>
            <a:endParaRPr sz="700">
              <a:latin typeface="Courier New"/>
              <a:cs typeface="Courier New"/>
            </a:endParaRPr>
          </a:p>
          <a:p>
            <a:pPr marL="313118"/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L="206145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25916" indent="-120344">
              <a:spcBef>
                <a:spcPts val="32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Chú </a:t>
            </a:r>
            <a:r>
              <a:rPr spc="2" dirty="0">
                <a:latin typeface="Calibri"/>
                <a:cs typeface="Calibri"/>
              </a:rPr>
              <a:t>ý </a:t>
            </a:r>
            <a:r>
              <a:rPr dirty="0">
                <a:latin typeface="Calibri"/>
                <a:cs typeface="Calibri"/>
              </a:rPr>
              <a:t>khi sử dụng </a:t>
            </a:r>
            <a:r>
              <a:rPr spc="2" dirty="0">
                <a:latin typeface="Calibri"/>
                <a:cs typeface="Calibri"/>
              </a:rPr>
              <a:t>thẻ </a:t>
            </a:r>
            <a:r>
              <a:rPr spc="2" dirty="0">
                <a:latin typeface="Courier New"/>
                <a:cs typeface="Courier New"/>
              </a:rPr>
              <a:t>&lt;div&gt;</a:t>
            </a:r>
            <a:r>
              <a:rPr spc="-263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0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Thẻ &lt;div&gt; là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khối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Thẻ &lt;div&gt; có thể </a:t>
            </a:r>
            <a:r>
              <a:rPr spc="2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bất kỳ thẻ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khác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523" y="2340302"/>
            <a:ext cx="279567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637" indent="-120066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&lt;div&gt;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tìm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thấy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trong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bất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cứ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nào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tiếp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066" y="2340302"/>
            <a:ext cx="50005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  <a:tabLst>
                <a:tab pos="246260" algn="l"/>
              </a:tabLst>
            </a:pPr>
            <a:r>
              <a:rPr spc="2" dirty="0">
                <a:latin typeface="Calibri"/>
                <a:cs typeface="Calibri"/>
              </a:rPr>
              <a:t>như	</a:t>
            </a:r>
            <a:r>
              <a:rPr dirty="0">
                <a:latin typeface="Calibri"/>
                <a:cs typeface="Calibri"/>
              </a:rPr>
              <a:t>&lt;di</a:t>
            </a:r>
            <a:r>
              <a:rPr spc="-7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&gt;,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2326" y="2466698"/>
            <a:ext cx="1428643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5571">
              <a:spcBef>
                <a:spcPts val="55"/>
              </a:spcBef>
            </a:pPr>
            <a:r>
              <a:rPr dirty="0">
                <a:latin typeface="Calibri"/>
                <a:cs typeface="Calibri"/>
              </a:rPr>
              <a:t>&lt;address&gt;, &lt;section&gt;, </a:t>
            </a:r>
            <a:r>
              <a:rPr spc="2" dirty="0">
                <a:latin typeface="Calibri"/>
                <a:cs typeface="Calibri"/>
              </a:rPr>
              <a:t>and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73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78761"/>
            <a:ext cx="285728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PHÂN CHIA VỊ </a:t>
            </a:r>
            <a:r>
              <a:rPr lang="vi-VN" dirty="0" smtClean="0"/>
              <a:t>TRÍ </a:t>
            </a:r>
            <a:r>
              <a:rPr lang="vi-VN" spc="-18" dirty="0"/>
              <a:t>VÀ </a:t>
            </a:r>
            <a:r>
              <a:rPr lang="vi-VN" spc="-2" dirty="0"/>
              <a:t>ĐỊNH DẠNG</a:t>
            </a:r>
            <a:r>
              <a:rPr lang="vi-VN" spc="-13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8335" y="466586"/>
            <a:ext cx="3679595" cy="3849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694" y="862437"/>
            <a:ext cx="3682236" cy="336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354" y="1219489"/>
            <a:ext cx="3681576" cy="3557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354" y="1601767"/>
            <a:ext cx="3681576" cy="3427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6354" y="1967010"/>
            <a:ext cx="3681576" cy="342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6354" y="2332254"/>
            <a:ext cx="3681576" cy="3427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6372" y="572351"/>
            <a:ext cx="3611558" cy="202771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800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top, bottom, left, and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right.</a:t>
            </a:r>
            <a:endParaRPr dirty="0">
              <a:latin typeface="Arial"/>
              <a:cs typeface="Arial"/>
            </a:endParaRPr>
          </a:p>
          <a:p>
            <a:pPr marL="5571" marR="10586" indent="-279">
              <a:lnSpc>
                <a:spcPct val="265000"/>
              </a:lnSpc>
              <a:spcBef>
                <a:spcPts val="36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thuộc tính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làm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thuộc tính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lập.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Có năm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các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yếu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static,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relative,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absolute,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23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fixed, and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inherit.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571"/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ba thuộc tính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là absolute, relative,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fixed.</a:t>
            </a:r>
            <a:endParaRPr dirty="0">
              <a:latin typeface="Arial"/>
              <a:cs typeface="Arial"/>
            </a:endParaRPr>
          </a:p>
          <a:p>
            <a:pPr marL="5571" marR="1248292">
              <a:lnSpc>
                <a:spcPts val="2830"/>
              </a:lnSpc>
              <a:spcBef>
                <a:spcPts val="406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áp 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yếu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khối.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Vị trí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mặc định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khối (DIV) là</a:t>
            </a:r>
            <a:r>
              <a:rPr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tĩnh.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173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78761"/>
            <a:ext cx="285728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PHÂN CHIA VỊ </a:t>
            </a:r>
            <a:r>
              <a:rPr lang="vi-VN" dirty="0" smtClean="0"/>
              <a:t>TRÍ </a:t>
            </a:r>
            <a:r>
              <a:rPr lang="vi-VN" spc="-18" dirty="0"/>
              <a:t>VÀ </a:t>
            </a:r>
            <a:r>
              <a:rPr lang="vi-VN" spc="-2" dirty="0"/>
              <a:t>ĐỊNH DẠNG</a:t>
            </a:r>
            <a:r>
              <a:rPr lang="vi-VN" spc="-4" dirty="0"/>
              <a:t> 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22426"/>
              </p:ext>
            </p:extLst>
          </p:nvPr>
        </p:nvGraphicFramePr>
        <p:xfrm>
          <a:off x="532606" y="718419"/>
          <a:ext cx="2970610" cy="1500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4167"/>
                <a:gridCol w="2156443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Độ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dài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tương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308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static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8585" marR="83820">
                        <a:lnSpc>
                          <a:spcPct val="102299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theo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thứ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tự, khi chúng xuất hiện trong dòng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chảy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tài liệu.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absolute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quan đến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00" marB="0">
                    <a:solidFill>
                      <a:srgbClr val="F1DCDB"/>
                    </a:solidFill>
                  </a:tcPr>
                </a:tc>
              </a:tr>
              <a:tr h="2496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fixed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quan đến cửa sổ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6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0376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relative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quan đến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bình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thường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</a:t>
                      </a:r>
                      <a:r>
                        <a:rPr sz="6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nó.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61214" marB="0">
                    <a:solidFill>
                      <a:srgbClr val="D6E3BC"/>
                    </a:solidFill>
                  </a:tcPr>
                </a:tc>
              </a:tr>
              <a:tr h="2627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inherit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732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8585" marR="85090">
                        <a:lnSpc>
                          <a:spcPct val="103099"/>
                        </a:lnSpc>
                        <a:spcBef>
                          <a:spcPts val="79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Vị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 tử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thừa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kế từ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phần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  cha.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44777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45350" y="436546"/>
            <a:ext cx="278109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những giá trị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trong thẻ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&lt;div&gt;.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0983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 </a:t>
            </a:r>
            <a:r>
              <a:rPr lang="vi-VN" spc="-26" dirty="0"/>
              <a:t>KẾT</a:t>
            </a:r>
            <a:r>
              <a:rPr lang="vi-VN" spc="15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0"/>
            <a:ext cx="3451133" cy="236070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 algn="just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 </a:t>
            </a:r>
            <a:r>
              <a:rPr spc="2" dirty="0">
                <a:latin typeface="Calibri"/>
                <a:cs typeface="Calibri"/>
              </a:rPr>
              <a:t>5 </a:t>
            </a:r>
            <a:r>
              <a:rPr dirty="0">
                <a:latin typeface="Calibri"/>
                <a:cs typeface="Calibri"/>
              </a:rPr>
              <a:t>đã giới thiệu hai loại thẻ ngữ nghĩa. </a:t>
            </a:r>
            <a:r>
              <a:rPr spc="2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những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</a:t>
            </a:r>
            <a:r>
              <a:rPr spc="2" dirty="0">
                <a:latin typeface="Calibri"/>
                <a:cs typeface="Calibri"/>
              </a:rPr>
              <a:t>mức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mức </a:t>
            </a:r>
            <a:r>
              <a:rPr dirty="0">
                <a:latin typeface="Calibri"/>
                <a:cs typeface="Calibri"/>
              </a:rPr>
              <a:t>cấu trúc. </a:t>
            </a:r>
            <a:r>
              <a:rPr spc="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ngữ nghĩa cấu trúc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Section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Header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spc="-2" dirty="0">
                <a:latin typeface="Calibri"/>
                <a:cs typeface="Calibri"/>
              </a:rPr>
              <a:t>Footer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Aside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Nav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Article</a:t>
            </a:r>
            <a:endParaRPr>
              <a:latin typeface="Calibri"/>
              <a:cs typeface="Calibri"/>
            </a:endParaRPr>
          </a:p>
          <a:p>
            <a:pPr lvl="1">
              <a:spcBef>
                <a:spcPts val="13"/>
              </a:spcBef>
              <a:buClr>
                <a:srgbClr val="AC1317"/>
              </a:buClr>
              <a:buFont typeface="Wingdings"/>
              <a:buChar char=""/>
            </a:pPr>
            <a:endParaRPr sz="12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Thẻ ngữ nghĩa dựa trên văn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bản: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Mark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Time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Meter</a:t>
            </a:r>
            <a:endParaRPr>
              <a:latin typeface="Calibri"/>
              <a:cs typeface="Calibri"/>
            </a:endParaRPr>
          </a:p>
          <a:p>
            <a:pPr marL="326489" lvl="1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26768" algn="l"/>
              </a:tabLst>
            </a:pPr>
            <a:r>
              <a:rPr dirty="0">
                <a:latin typeface="Calibri"/>
                <a:cs typeface="Calibri"/>
              </a:rPr>
              <a:t>Progress</a:t>
            </a:r>
            <a:endParaRPr>
              <a:latin typeface="Calibri"/>
              <a:cs typeface="Calibri"/>
            </a:endParaRPr>
          </a:p>
          <a:p>
            <a:pPr marL="125916" marR="2229" indent="-120344" algn="just">
              <a:lnSpc>
                <a:spcPct val="100800"/>
              </a:lnSpc>
              <a:spcBef>
                <a:spcPts val="98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Dan </a:t>
            </a:r>
            <a:r>
              <a:rPr spc="2" dirty="0">
                <a:latin typeface="Calibri"/>
                <a:cs typeface="Calibri"/>
              </a:rPr>
              <a:t>h </a:t>
            </a:r>
            <a:r>
              <a:rPr dirty="0">
                <a:latin typeface="Calibri"/>
                <a:cs typeface="Calibri"/>
              </a:rPr>
              <a:t>mục </a:t>
            </a:r>
            <a:r>
              <a:rPr spc="-2" dirty="0">
                <a:latin typeface="Calibri"/>
                <a:cs typeface="Calibri"/>
              </a:rPr>
              <a:t>chính </a:t>
            </a:r>
            <a:r>
              <a:rPr dirty="0">
                <a:latin typeface="Calibri"/>
                <a:cs typeface="Calibri"/>
              </a:rPr>
              <a:t>là phần tử quan trọng nhất trong thiết </a:t>
            </a:r>
            <a:r>
              <a:rPr spc="-9" dirty="0">
                <a:latin typeface="Calibri"/>
                <a:cs typeface="Calibri"/>
              </a:rPr>
              <a:t>kế </a:t>
            </a:r>
            <a:r>
              <a:rPr spc="-4" dirty="0">
                <a:latin typeface="Calibri"/>
                <a:cs typeface="Calibri"/>
              </a:rPr>
              <a:t>Web. </a:t>
            </a:r>
            <a:r>
              <a:rPr spc="2" dirty="0">
                <a:latin typeface="Calibri"/>
                <a:cs typeface="Calibri"/>
              </a:rPr>
              <a:t>Do bố cục </a:t>
            </a:r>
            <a:r>
              <a:rPr dirty="0">
                <a:latin typeface="Calibri"/>
                <a:cs typeface="Calibri"/>
              </a:rPr>
              <a:t>web 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bất kỳ sự trình </a:t>
            </a:r>
            <a:r>
              <a:rPr spc="-2" dirty="0">
                <a:latin typeface="Calibri"/>
                <a:cs typeface="Calibri"/>
              </a:rPr>
              <a:t>bày về </a:t>
            </a:r>
            <a:r>
              <a:rPr spc="2" dirty="0">
                <a:latin typeface="Calibri"/>
                <a:cs typeface="Calibri"/>
              </a:rPr>
              <a:t>mặt </a:t>
            </a:r>
            <a:r>
              <a:rPr spc="-2" dirty="0">
                <a:latin typeface="Calibri"/>
                <a:cs typeface="Calibri"/>
              </a:rPr>
              <a:t>vật </a:t>
            </a:r>
            <a:r>
              <a:rPr spc="-18" dirty="0">
                <a:latin typeface="Calibri"/>
                <a:cs typeface="Calibri"/>
              </a:rPr>
              <a:t>lý, </a:t>
            </a:r>
            <a:r>
              <a:rPr dirty="0">
                <a:latin typeface="Calibri"/>
                <a:cs typeface="Calibri"/>
              </a:rPr>
              <a:t>người dùng có thể phụ thuộc </a:t>
            </a:r>
            <a:r>
              <a:rPr spc="-2" dirty="0">
                <a:latin typeface="Calibri"/>
                <a:cs typeface="Calibri"/>
              </a:rPr>
              <a:t>vào  </a:t>
            </a:r>
            <a:r>
              <a:rPr dirty="0">
                <a:latin typeface="Calibri"/>
                <a:cs typeface="Calibri"/>
              </a:rPr>
              <a:t>trình đơn </a:t>
            </a:r>
            <a:r>
              <a:rPr spc="2" dirty="0">
                <a:latin typeface="Calibri"/>
                <a:cs typeface="Calibri"/>
              </a:rPr>
              <a:t>menu phù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918564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624" y="78761"/>
            <a:ext cx="22994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CÁC THẺ </a:t>
            </a:r>
            <a:r>
              <a:rPr lang="vi-VN" spc="-4" dirty="0"/>
              <a:t>NGỮ </a:t>
            </a:r>
            <a:r>
              <a:rPr lang="vi-VN" spc="-2" dirty="0"/>
              <a:t>NGHĨA</a:t>
            </a:r>
            <a:r>
              <a:rPr lang="vi-VN" spc="-35" dirty="0"/>
              <a:t> </a:t>
            </a:r>
            <a:r>
              <a:rPr lang="vi-VN" spc="-4" dirty="0"/>
              <a:t>HTML5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694" y="638666"/>
            <a:ext cx="368223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694" y="999148"/>
            <a:ext cx="3682236" cy="334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6354" y="1375954"/>
            <a:ext cx="3681576" cy="35776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034" y="1751401"/>
            <a:ext cx="3682896" cy="718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5976" y="665646"/>
            <a:ext cx="3573230" cy="166426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843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đã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tiến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triển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giới thiệu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 đã mang 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 mức 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cao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hơn.</a:t>
            </a:r>
            <a:endParaRPr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200">
              <a:latin typeface="Times New Roman"/>
              <a:cs typeface="Times New Roman"/>
            </a:endParaRPr>
          </a:p>
          <a:p>
            <a:pPr marL="5571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 đã được phát triển để tạo ra các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trúc 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ổn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định.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407" marR="175781">
              <a:lnSpc>
                <a:spcPts val="820"/>
              </a:lnSpc>
              <a:spcBef>
                <a:spcPts val="73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Phiên bản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trước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HTML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div phổ biến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thực hiện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nhiệm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 nhau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trúc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HTML.</a:t>
            </a:r>
            <a:endParaRPr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với 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div là nó làm bối rối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đoạn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mã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lớn.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6964">
              <a:spcBef>
                <a:spcPts val="511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đã giới thiệu hai loại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mức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và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trúc.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0"/>
            <a:ext cx="3555490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4" y="68309"/>
            <a:ext cx="10983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 </a:t>
            </a:r>
            <a:r>
              <a:rPr lang="vi-VN" spc="-26" dirty="0"/>
              <a:t>KẾT</a:t>
            </a:r>
            <a:r>
              <a:rPr lang="vi-VN" spc="15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451408" cy="1472253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5916" marR="2507" indent="-120344" algn="just">
              <a:lnSpc>
                <a:spcPct val="100800"/>
              </a:lnSpc>
              <a:spcBef>
                <a:spcPts val="4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Thanh điều hướng dựa </a:t>
            </a:r>
            <a:r>
              <a:rPr spc="-2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thanh điều hướng </a:t>
            </a:r>
            <a:r>
              <a:rPr spc="2" dirty="0">
                <a:latin typeface="Calibri"/>
                <a:cs typeface="Calibri"/>
              </a:rPr>
              <a:t>độc </a:t>
            </a:r>
            <a:r>
              <a:rPr dirty="0">
                <a:latin typeface="Calibri"/>
                <a:cs typeface="Calibri"/>
              </a:rPr>
              <a:t>lập 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liên quan với các biểu tượng. Thanh điều hướng dựa </a:t>
            </a:r>
            <a:r>
              <a:rPr spc="-2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spc="-2" dirty="0">
                <a:latin typeface="Calibri"/>
                <a:cs typeface="Calibri"/>
              </a:rPr>
              <a:t>dễ  </a:t>
            </a:r>
            <a:r>
              <a:rPr dirty="0">
                <a:latin typeface="Calibri"/>
                <a:cs typeface="Calibri"/>
              </a:rPr>
              <a:t>dàng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có thể được hiển thị trong bất kỳ trình duyệt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marR="4179" indent="-120344" algn="just">
              <a:lnSpc>
                <a:spcPct val="101099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Thanh điều hướng đồ họa tốt hơn so </a:t>
            </a:r>
            <a:r>
              <a:rPr spc="-2" dirty="0">
                <a:latin typeface="Calibri"/>
                <a:cs typeface="Calibri"/>
              </a:rPr>
              <a:t>với điều </a:t>
            </a:r>
            <a:r>
              <a:rPr dirty="0">
                <a:latin typeface="Calibri"/>
                <a:cs typeface="Calibri"/>
              </a:rPr>
              <a:t>hướng dựa </a:t>
            </a:r>
            <a:r>
              <a:rPr spc="-2" dirty="0">
                <a:latin typeface="Calibri"/>
                <a:cs typeface="Calibri"/>
              </a:rPr>
              <a:t>trên văn </a:t>
            </a:r>
            <a:r>
              <a:rPr dirty="0">
                <a:latin typeface="Calibri"/>
                <a:cs typeface="Calibri"/>
              </a:rPr>
              <a:t>bản vì </a:t>
            </a:r>
            <a:r>
              <a:rPr spc="-2" dirty="0">
                <a:latin typeface="Calibri"/>
                <a:cs typeface="Calibri"/>
              </a:rPr>
              <a:t>nó 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hấp dẫn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người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truy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cập.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indent="-120344">
              <a:spcBef>
                <a:spcPts val="46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thẻ ngữ nghĩa cấu trúc mới nắm bắt hợp lý </a:t>
            </a:r>
            <a:r>
              <a:rPr spc="-4" dirty="0">
                <a:latin typeface="Calibri"/>
                <a:cs typeface="Calibri"/>
              </a:rPr>
              <a:t>rất </a:t>
            </a:r>
            <a:r>
              <a:rPr dirty="0">
                <a:latin typeface="Calibri"/>
                <a:cs typeface="Calibri"/>
              </a:rPr>
              <a:t>nhiều vùng </a:t>
            </a:r>
            <a:r>
              <a:rPr spc="-2" dirty="0">
                <a:latin typeface="Calibri"/>
                <a:cs typeface="Calibri"/>
              </a:rPr>
              <a:t>&lt;div&gt;, nhưng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thẻ</a:t>
            </a:r>
            <a:endParaRPr>
              <a:latin typeface="Calibri"/>
              <a:cs typeface="Calibri"/>
            </a:endParaRPr>
          </a:p>
          <a:p>
            <a:pPr marL="125916" marR="2229" algn="just">
              <a:lnSpc>
                <a:spcPct val="101099"/>
              </a:lnSpc>
              <a:spcBef>
                <a:spcPts val="105"/>
              </a:spcBef>
            </a:pPr>
            <a:r>
              <a:rPr dirty="0">
                <a:latin typeface="Calibri"/>
                <a:cs typeface="Calibri"/>
              </a:rPr>
              <a:t>&lt;div&gt; </a:t>
            </a:r>
            <a:r>
              <a:rPr spc="-2" dirty="0">
                <a:latin typeface="Calibri"/>
                <a:cs typeface="Calibri"/>
              </a:rPr>
              <a:t>vẫn </a:t>
            </a:r>
            <a:r>
              <a:rPr dirty="0">
                <a:latin typeface="Calibri"/>
                <a:cs typeface="Calibri"/>
              </a:rPr>
              <a:t>có một vị trí trong thế giới HTML5. Div 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sử dụng khi 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có các phần tử </a:t>
            </a:r>
            <a:r>
              <a:rPr spc="-2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ngữ nghĩa thích hợp khác phù hợp với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đích </a:t>
            </a:r>
            <a:r>
              <a:rPr spc="-2" dirty="0">
                <a:latin typeface="Calibri"/>
                <a:cs typeface="Calibri"/>
              </a:rPr>
              <a:t>trong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phát triển trang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41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669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1-7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9969" y="1835060"/>
            <a:ext cx="1439756" cy="665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71204" y="2068013"/>
            <a:ext cx="328142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60922" y="1930281"/>
            <a:ext cx="1535475" cy="945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4687" y="2406027"/>
            <a:ext cx="283583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Footer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4" y="1952726"/>
            <a:ext cx="1246996" cy="9569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62211" y="2474043"/>
            <a:ext cx="308888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Header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438529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58040" y="1674713"/>
            <a:ext cx="550966" cy="42112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293" marR="2229" indent="279" algn="ctr">
              <a:spcBef>
                <a:spcPts val="44"/>
              </a:spcBef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Cấu trúc 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ngữ</a:t>
            </a:r>
            <a:r>
              <a:rPr sz="900" spc="-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nghĩa 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900" spc="-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67014" y="500594"/>
            <a:ext cx="3680916" cy="3584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7674" y="870599"/>
            <a:ext cx="3680255" cy="383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7428" y="592733"/>
            <a:ext cx="3495578" cy="52884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những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mức khối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</a:t>
            </a:r>
            <a:r>
              <a:rPr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686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ngữ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cấu trúc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mới như</a:t>
            </a:r>
            <a:r>
              <a:rPr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28596" y="1421525"/>
            <a:ext cx="1532835" cy="835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764537" y="1693621"/>
            <a:ext cx="247551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31855" y="1047440"/>
            <a:ext cx="1500488" cy="8223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423798" y="1319672"/>
            <a:ext cx="172185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Nav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8015" y="1115455"/>
            <a:ext cx="1555279" cy="9474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30505" y="1387687"/>
            <a:ext cx="282208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b="1" spc="-24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rti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2-7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1188911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0925" y="1464545"/>
            <a:ext cx="709921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82179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hiện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 một</a:t>
            </a:r>
            <a:endParaRPr sz="700">
              <a:latin typeface="Arial"/>
              <a:cs typeface="Arial"/>
            </a:endParaRPr>
          </a:p>
          <a:p>
            <a:pPr marL="5293" marR="2229" algn="ctr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đoạn của một tài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2054"/>
            <a:ext cx="1701169" cy="1019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54615" y="1377950"/>
            <a:ext cx="799039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Tương tự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 dirty="0">
              <a:latin typeface="Arial"/>
              <a:cs typeface="Arial"/>
            </a:endParaRPr>
          </a:p>
          <a:p>
            <a:pPr marL="279"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thẻ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div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mặc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dù</a:t>
            </a:r>
            <a:endParaRPr sz="700" dirty="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section phần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tử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endParaRPr sz="700" dirty="0">
              <a:latin typeface="Arial"/>
              <a:cs typeface="Arial"/>
            </a:endParaRPr>
          </a:p>
          <a:p>
            <a:pPr marL="836"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ý nghĩa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ngữ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nghĩa</a:t>
            </a:r>
            <a:endParaRPr sz="700" dirty="0">
              <a:latin typeface="Arial"/>
              <a:cs typeface="Arial"/>
            </a:endParaRPr>
          </a:p>
          <a:p>
            <a:pPr marL="1114" algn="ctr">
              <a:lnSpc>
                <a:spcPts val="715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5" y="1550755"/>
            <a:ext cx="1448997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08784" y="2142524"/>
            <a:ext cx="817193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7608">
              <a:lnSpc>
                <a:spcPts val="717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Được sử dụng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700">
              <a:latin typeface="Arial"/>
              <a:cs typeface="Arial"/>
            </a:endParaRPr>
          </a:p>
          <a:p>
            <a:pPr marL="5293" marR="2229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nhóm 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nội dung  liên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0583" y="1366353"/>
            <a:ext cx="555394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spc="-2" dirty="0">
                <a:solidFill>
                  <a:srgbClr val="FFFFFF"/>
                </a:solidFill>
                <a:latin typeface="Arial"/>
                <a:cs typeface="Arial"/>
              </a:rPr>
              <a:t>Section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7239" y="244856"/>
            <a:ext cx="1410049" cy="12304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5606" y="539750"/>
            <a:ext cx="759156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8222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ý nghĩa hơn</a:t>
            </a:r>
            <a:endParaRPr sz="700" dirty="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như nội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dung bên</a:t>
            </a:r>
            <a:endParaRPr sz="700" dirty="0">
              <a:latin typeface="Arial"/>
              <a:cs typeface="Arial"/>
            </a:endParaRPr>
          </a:p>
          <a:p>
            <a:pPr marL="105023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 các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thẻ</a:t>
            </a:r>
            <a:endParaRPr sz="700" dirty="0">
              <a:latin typeface="Arial"/>
              <a:cs typeface="Arial"/>
            </a:endParaRPr>
          </a:p>
          <a:p>
            <a:pPr marL="10864" marR="7800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section cần được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liên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3-7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1188911"/>
            <a:ext cx="1548017" cy="903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5644" y="1464545"/>
            <a:ext cx="720372" cy="25874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8079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Đại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diện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700">
              <a:latin typeface="Arial"/>
              <a:cs typeface="Arial"/>
            </a:endParaRPr>
          </a:p>
          <a:p>
            <a:pPr marL="276903" marR="2229" indent="-271610">
              <a:lnSpc>
                <a:spcPct val="70000"/>
              </a:lnSpc>
              <a:spcBef>
                <a:spcPts val="125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một trang 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2054"/>
            <a:ext cx="1709091" cy="10195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4052" y="1371363"/>
            <a:ext cx="819943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nay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  <a:p>
            <a:pPr marL="836"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tiêu</a:t>
            </a:r>
            <a:endParaRPr sz="700">
              <a:latin typeface="Arial"/>
              <a:cs typeface="Arial"/>
            </a:endParaRPr>
          </a:p>
          <a:p>
            <a:pPr marL="557"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đề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duy nhất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cùng của trang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gọi</a:t>
            </a:r>
            <a:endParaRPr sz="700">
              <a:latin typeface="Arial"/>
              <a:cs typeface="Arial"/>
            </a:endParaRPr>
          </a:p>
          <a:p>
            <a:pPr marL="557" algn="ctr">
              <a:lnSpc>
                <a:spcPts val="715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 tiêu đề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0544" y="1537151"/>
            <a:ext cx="1478043" cy="1270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59934" y="2066482"/>
            <a:ext cx="914563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thể được sử</a:t>
            </a:r>
            <a:r>
              <a:rPr sz="700" b="1"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endParaRPr sz="700">
              <a:latin typeface="Arial"/>
              <a:cs typeface="Arial"/>
            </a:endParaRPr>
          </a:p>
          <a:p>
            <a:pPr marL="83572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một trong hai là</a:t>
            </a:r>
            <a:r>
              <a:rPr sz="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endParaRPr sz="700">
              <a:latin typeface="Arial"/>
              <a:cs typeface="Arial"/>
            </a:endParaRPr>
          </a:p>
          <a:p>
            <a:pPr marL="16714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 cùng của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700"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700">
              <a:latin typeface="Arial"/>
              <a:cs typeface="Arial"/>
            </a:endParaRPr>
          </a:p>
          <a:p>
            <a:pPr marL="262974" marR="7522" indent="-252946">
              <a:lnSpc>
                <a:spcPct val="70000"/>
              </a:lnSpc>
              <a:spcBef>
                <a:spcPts val="125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ở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 cùng của  một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85766" y="1366353"/>
            <a:ext cx="523240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7239" y="244856"/>
            <a:ext cx="1417971" cy="1235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74434" y="504052"/>
            <a:ext cx="773184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80229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Được sử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dụng</a:t>
            </a:r>
            <a:endParaRPr sz="700">
              <a:latin typeface="Arial"/>
              <a:cs typeface="Arial"/>
            </a:endParaRPr>
          </a:p>
          <a:p>
            <a:pPr marL="161295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</a:t>
            </a:r>
            <a:endParaRPr sz="700">
              <a:latin typeface="Arial"/>
              <a:cs typeface="Arial"/>
            </a:endParaRPr>
          </a:p>
          <a:p>
            <a:pPr marL="10029" marR="6686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 nhóm các nội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dung giới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thiệu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59173"/>
            <a:ext cx="3522483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21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4-7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40949" y="1168507"/>
            <a:ext cx="1548017" cy="940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788" y="1410336"/>
            <a:ext cx="695618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algn="ctr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thể xuất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 hiện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như phần chân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tranghoặc</a:t>
            </a:r>
            <a:r>
              <a:rPr sz="700" b="1"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715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5455"/>
            <a:ext cx="1681365" cy="1016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618647" y="1485630"/>
            <a:ext cx="671138" cy="188504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5571" marR="2229" indent="10586">
              <a:lnSpc>
                <a:spcPct val="70000"/>
              </a:lnSpc>
              <a:spcBef>
                <a:spcPts val="294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về 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Web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4" y="1537151"/>
            <a:ext cx="1470782" cy="12705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4555" y="2142524"/>
            <a:ext cx="905486" cy="33415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7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nhiều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700">
              <a:latin typeface="Arial"/>
              <a:cs typeface="Arial"/>
            </a:endParaRPr>
          </a:p>
          <a:p>
            <a:pPr marL="56829" marR="54322" algn="ctr">
              <a:lnSpc>
                <a:spcPct val="70000"/>
              </a:lnSpc>
              <a:spcBef>
                <a:spcPts val="127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cuối trang trong  một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tài liệu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HTML5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03589" y="1366353"/>
            <a:ext cx="50541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oter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49317" y="265260"/>
            <a:ext cx="1447017" cy="12154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1989" y="580229"/>
            <a:ext cx="818293" cy="33415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Chứa thông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tin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endParaRPr sz="700">
              <a:latin typeface="Arial"/>
              <a:cs typeface="Arial"/>
            </a:endParaRPr>
          </a:p>
          <a:p>
            <a:pPr marL="57665" marR="53765" algn="ctr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tác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giả,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thông tin 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bản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quyền,</a:t>
            </a:r>
            <a:r>
              <a:rPr sz="700" b="1"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vv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21" y="59173"/>
            <a:ext cx="3555490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113" y="78761"/>
            <a:ext cx="27260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CẤU TRÚC </a:t>
            </a:r>
            <a:r>
              <a:rPr lang="vi-VN" spc="-4" dirty="0"/>
              <a:t>NGỮ NGHĨA </a:t>
            </a:r>
            <a:r>
              <a:rPr lang="vi-VN" spc="-9" dirty="0"/>
              <a:t>CÁC </a:t>
            </a:r>
            <a:r>
              <a:rPr lang="vi-VN" spc="-2" dirty="0"/>
              <a:t>THẺ</a:t>
            </a:r>
            <a:r>
              <a:rPr lang="vi-VN" spc="-4" dirty="0"/>
              <a:t> </a:t>
            </a:r>
            <a:r>
              <a:rPr lang="vi-VN" spc="2" dirty="0"/>
              <a:t>5-7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74936" y="1151503"/>
            <a:ext cx="1632515" cy="940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6231" y="1371363"/>
            <a:ext cx="772909" cy="42481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" algn="ctr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Được sử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thể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nội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dung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liên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endParaRPr sz="700">
              <a:latin typeface="Arial"/>
              <a:cs typeface="Arial"/>
            </a:endParaRPr>
          </a:p>
          <a:p>
            <a:pPr marL="836" algn="ctr">
              <a:lnSpc>
                <a:spcPts val="715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tài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79086" y="1115455"/>
            <a:ext cx="1681365" cy="1016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84980" y="1409452"/>
            <a:ext cx="738802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5658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bắt</a:t>
            </a:r>
            <a:r>
              <a:rPr sz="700"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buộc</a:t>
            </a:r>
            <a:endParaRPr sz="700">
              <a:latin typeface="Arial"/>
              <a:cs typeface="Arial"/>
            </a:endParaRPr>
          </a:p>
          <a:p>
            <a:pPr marL="5571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700" b="1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endParaRPr sz="700">
              <a:latin typeface="Arial"/>
              <a:cs typeface="Arial"/>
            </a:endParaRPr>
          </a:p>
          <a:p>
            <a:pPr marL="17550" marR="14486" indent="33986">
              <a:lnSpc>
                <a:spcPct val="70000"/>
              </a:lnSpc>
              <a:spcBef>
                <a:spcPts val="125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tử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aside căn từ  phải qua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bên trái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93184" y="1550755"/>
            <a:ext cx="1456919" cy="1256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9078" y="2180918"/>
            <a:ext cx="876330" cy="188504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178566" marR="2229" indent="-173273">
              <a:lnSpc>
                <a:spcPct val="70000"/>
              </a:lnSpc>
              <a:spcBef>
                <a:spcPts val="294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căn chỉnh như  một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slidebar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742" y="1030436"/>
            <a:ext cx="1081962" cy="944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9334" y="1366353"/>
            <a:ext cx="47967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spc="-4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7239" y="265260"/>
            <a:ext cx="1408069" cy="1209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9745" y="542140"/>
            <a:ext cx="803440" cy="34858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95272">
              <a:lnSpc>
                <a:spcPts val="715"/>
              </a:lnSpc>
              <a:spcBef>
                <a:spcPts val="42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Có thể được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endParaRPr sz="700">
              <a:latin typeface="Arial"/>
              <a:cs typeface="Arial"/>
            </a:endParaRPr>
          </a:p>
          <a:p>
            <a:pPr marL="65186">
              <a:lnSpc>
                <a:spcPts val="59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trên,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dưới,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hoặc</a:t>
            </a:r>
            <a:endParaRPr sz="700">
              <a:latin typeface="Arial"/>
              <a:cs typeface="Arial"/>
            </a:endParaRPr>
          </a:p>
          <a:p>
            <a:pPr marL="5571" marR="2229" indent="64351">
              <a:lnSpc>
                <a:spcPct val="70000"/>
              </a:lnSpc>
              <a:spcBef>
                <a:spcPts val="127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thậm chí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ở giữa 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của một trang</a:t>
            </a:r>
            <a:r>
              <a:rPr sz="700" b="1"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7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</TotalTime>
  <Words>3947</Words>
  <Application>Microsoft Office PowerPoint</Application>
  <PresentationFormat>Custom</PresentationFormat>
  <Paragraphs>601</Paragraphs>
  <Slides>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Theme1</vt:lpstr>
      <vt:lpstr>PowerPoint Presentation</vt:lpstr>
      <vt:lpstr>MỤC TIÊU</vt:lpstr>
      <vt:lpstr>GIỚI THIỆU</vt:lpstr>
      <vt:lpstr>CÁC THẺ NGỮ NGHĨA HTML5</vt:lpstr>
      <vt:lpstr>CẤU TRÚC NGỮ NGHĨA CÁC THẺ 1-7</vt:lpstr>
      <vt:lpstr>CẤU TRÚC NGỮ NGHĨA CÁC THẺ 2-7</vt:lpstr>
      <vt:lpstr>CẤU TRÚC NGỮ NGHĨA CÁC THẺ 3-7</vt:lpstr>
      <vt:lpstr>CẤU TRÚC NGỮ NGHĨA CÁC THẺ 4-7</vt:lpstr>
      <vt:lpstr>CẤU TRÚC NGỮ NGHĨA CÁC THẺ 5-7</vt:lpstr>
      <vt:lpstr>CẤU TRÚC NGỮ NGHĨA CÁC THẺ 6-7</vt:lpstr>
      <vt:lpstr>CẤU TRÚC NGỮ NGHĨA CÁC THẺ 7-7</vt:lpstr>
      <vt:lpstr>CÁC THẺ NGỮ NGHĨA DẠNG VĂN BẢN 1-7</vt:lpstr>
      <vt:lpstr>CÁC THẺ NGỮ NGHĨA DẠNG VĂN BẢN 2-7</vt:lpstr>
      <vt:lpstr>CÁC THẺ NGỮ NGHĨA DẠNG VĂN BẢN 3-7</vt:lpstr>
      <vt:lpstr>CÁC THẺ NGỮ NGHĨA DẠNG VĂN BẢN 4-7</vt:lpstr>
      <vt:lpstr>CÁC THẺ NGỮ NGHĨA DẠNG VĂN BẢN 5-7</vt:lpstr>
      <vt:lpstr>CÁC THẺ NGỮ NGHĨA DẠNG VĂN BẢN 6-7</vt:lpstr>
      <vt:lpstr>CÁC THẺ NGỮ NGHĨA DẠNG VĂN BẢN 7-7</vt:lpstr>
      <vt:lpstr>CÁC PHẦN TỬ HTML5 LAYOUT 1-8</vt:lpstr>
      <vt:lpstr>CÁC PHẦN TỬ HTML5 LAYOUT 2-8</vt:lpstr>
      <vt:lpstr>CÁC PHẦN TỬ HTML5 LAYOUT 3-8</vt:lpstr>
      <vt:lpstr>CÁC PHẦN TỬ HTML5 LAYOUT 4-8</vt:lpstr>
      <vt:lpstr>CÁC PHẦN TỬ HTML5 LAYOUT 5-8</vt:lpstr>
      <vt:lpstr>CÁC PHẦN TỬ HTML5 LAYOUT 6-8</vt:lpstr>
      <vt:lpstr>CÁC PHẦN TỬ HTML5 LAYOUT 7-8</vt:lpstr>
      <vt:lpstr>CÁC PHẦN TỬ HTML5 LAYOUT 8-8</vt:lpstr>
      <vt:lpstr>THANH ĐIỀU HƯỚNG</vt:lpstr>
      <vt:lpstr>THANH ĐIỀU HƯỚNG DẠNG VĂN BẢN 1-2</vt:lpstr>
      <vt:lpstr>THANH ĐIỀU HƯỚNG DẠNG VĂN BẢN 2-2</vt:lpstr>
      <vt:lpstr>THANH ĐIỀU HƯỚNG DẠNG ĐỒ HỌA</vt:lpstr>
      <vt:lpstr>THANH ĐIỀU HƯỚNG DẠNG ĐỒ HỌA VỚI HIỆU ỨNG ROLLOVER</vt:lpstr>
      <vt:lpstr>BẢN ĐỒ ẢNH 1-3</vt:lpstr>
      <vt:lpstr>BẢN ĐỒ ẢNH 2-3</vt:lpstr>
      <vt:lpstr>BẢN ĐỒ ẢNH 3-3</vt:lpstr>
      <vt:lpstr>PHÂN CHIA BỐ CỤC TRANG 1-2</vt:lpstr>
      <vt:lpstr>PHÂN CHIA BỐ CỤC TRANG 2-2</vt:lpstr>
      <vt:lpstr>PHÂN CHIA VỊ TRÍ VÀ ĐỊNH DẠNG 1-2</vt:lpstr>
      <vt:lpstr>PHÂN CHIA VỊ TRÍ VÀ ĐỊNH DẠNG 2-2</vt:lpstr>
      <vt:lpstr>TỔNG KẾT 1-2</vt:lpstr>
      <vt:lpstr>TỔNG KẾT 2-2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8 XP</dc:title>
  <dc:creator>Aptech Limited</dc:creator>
  <cp:lastModifiedBy>Trung Hoàng</cp:lastModifiedBy>
  <cp:revision>6</cp:revision>
  <dcterms:created xsi:type="dcterms:W3CDTF">2017-10-24T04:31:15Z</dcterms:created>
  <dcterms:modified xsi:type="dcterms:W3CDTF">2017-11-06T06:42:05Z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